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5" r:id="rId2"/>
    <p:sldId id="266" r:id="rId3"/>
    <p:sldId id="267" r:id="rId4"/>
    <p:sldId id="285" r:id="rId5"/>
    <p:sldId id="272" r:id="rId6"/>
    <p:sldId id="257" r:id="rId7"/>
    <p:sldId id="277" r:id="rId8"/>
    <p:sldId id="276" r:id="rId9"/>
    <p:sldId id="256" r:id="rId10"/>
    <p:sldId id="260" r:id="rId11"/>
    <p:sldId id="258" r:id="rId12"/>
    <p:sldId id="259" r:id="rId13"/>
    <p:sldId id="286" r:id="rId14"/>
    <p:sldId id="287" r:id="rId15"/>
    <p:sldId id="288" r:id="rId16"/>
    <p:sldId id="289" r:id="rId17"/>
    <p:sldId id="283" r:id="rId18"/>
    <p:sldId id="264"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54" autoAdjust="0"/>
  </p:normalViewPr>
  <p:slideViewPr>
    <p:cSldViewPr>
      <p:cViewPr>
        <p:scale>
          <a:sx n="50" d="100"/>
          <a:sy n="50" d="100"/>
        </p:scale>
        <p:origin x="-684"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CBCC63-48AF-426A-A96F-45B46B4B1B85}" type="datetimeFigureOut">
              <a:rPr lang="en-CA" smtClean="0"/>
              <a:pPr/>
              <a:t>03/30/2015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28D52-052B-4B25-9424-65D1464F25CE}"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r>
              <a:rPr lang="en-CA" b="1" baseline="0"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CA" sz="1400" b="1" dirty="0" smtClean="0">
                <a:latin typeface="Century Gothic" pitchFamily="34" charset="0"/>
                <a:cs typeface="Leelawadee" pitchFamily="34" charset="-34"/>
              </a:rPr>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r>
              <a:rPr lang="en-CA" dirty="0" smtClean="0"/>
              <a:t> </a:t>
            </a:r>
          </a:p>
          <a:p>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r>
              <a:rPr lang="fr-CA" baseline="0"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 </a:t>
            </a:r>
            <a:endParaRPr lang="en-CA"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 </a:t>
            </a:r>
            <a:endParaRPr lang="en-US" dirty="0"/>
          </a:p>
        </p:txBody>
      </p:sp>
      <p:sp>
        <p:nvSpPr>
          <p:cNvPr id="4" name="Slide Number Placeholder 3"/>
          <p:cNvSpPr>
            <a:spLocks noGrp="1"/>
          </p:cNvSpPr>
          <p:nvPr>
            <p:ph type="sldNum" sz="quarter" idx="10"/>
          </p:nvPr>
        </p:nvSpPr>
        <p:spPr/>
        <p:txBody>
          <a:bodyPr/>
          <a:lstStyle/>
          <a:p>
            <a:fld id="{ECC28D52-052B-4B25-9424-65D1464F25CE}"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C9514-0CD4-41F0-B2E5-713A51E51401}" type="datetimeFigureOut">
              <a:rPr lang="en-CA" smtClean="0"/>
              <a:pPr/>
              <a:t>03/30/2015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C0A685-77DB-46EF-AAFB-5FEE99950AD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C9514-0CD4-41F0-B2E5-713A51E51401}" type="datetimeFigureOut">
              <a:rPr lang="en-CA" smtClean="0"/>
              <a:pPr/>
              <a:t>03/30/2015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0A685-77DB-46EF-AAFB-5FEE99950AD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google.ca/url?sa=i&amp;rct=j&amp;q=&amp;esrc=s&amp;source=images&amp;cd=&amp;cad=rja&amp;uact=8&amp;docid=n_7Bw1zzBhwF0M&amp;tbnid=pZFpfzBOOHHF0M:&amp;ved=0CAUQjRw&amp;url=https://www.flickr.com/photos/usc-canada/7449026650/&amp;ei=pd2IU7eANtWaqAaG9oDICQ&amp;bvm=bv.67720277,d.aWw&amp;psig=AFQjCNF7bByoC7WXbof6MyAOh0SFBDnjmQ&amp;ust=1401564962176549" TargetMode="External"/><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google.ca/url?sa=i&amp;rct=j&amp;q=&amp;esrc=s&amp;source=images&amp;cd=&amp;cad=rja&amp;uact=8&amp;docid=rz1qHKMD952QvM&amp;tbnid=cEOp6WcNjIUzIM:&amp;ved=0CAUQjRw&amp;url=http://greenforks.com/2008/04/climbing-french-beans-and-fat-bumblebees/&amp;ei=peKIU5H9B4mQqAbe9IGgBQ&amp;bvm=bv.67720277,d.aWw&amp;psig=AFQjCNHwFy5RvBzOp1t6Uu3Bx5pJtbff8w&amp;ust=1401566211632490"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hyperlink" Target="http://upload.wikimedia.org/wikipedia/commons/6/6b/Svalbard_seed_vault_IMG_8894.JPG" TargetMode="Externa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hyperlink" Target="http://2.bp.blogspot.com/-i-ZJPK-M1y8/UIrm5hbyWdI/AAAAAAAADcA/-xvvoCiVUKM/s1600/IMG_2640.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hyperlink" Target="http://lindamziedrich.files.wordpress.com/2013/01/runner-beans.jp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upload.wikimedia.org/wikipedia/commons/0/08/Lettuce_%22Concept%22_(8070448172).jpg" TargetMode="External"/><Relationship Id="rId3" Type="http://schemas.openxmlformats.org/officeDocument/2006/relationships/image" Target="../media/image45.jpeg"/><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google.ca/url?sa=i&amp;rct=j&amp;q=&amp;esrc=s&amp;source=images&amp;cd=&amp;cad=rja&amp;uact=8&amp;docid=79g25vNsrLeH5M&amp;tbnid=m-C875ZPNJWE1M:&amp;ved=0CAUQjRw&amp;url=http://geekgardener.in/2009/10/20/seed-saving-lettuce/&amp;ei=170-U6WNO9fLsQTIpIHIBg&amp;bvm=bv.64125504,d.b2I&amp;psig=AFQjCNGuf904x4yqKi8KeyRRnSYXiocnzA&amp;ust=1396707150153295" TargetMode="External"/><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1.jpeg"/><Relationship Id="rId5" Type="http://schemas.openxmlformats.org/officeDocument/2006/relationships/hyperlink" Target="http://2.bp.blogspot.com/-wg4YvaPoNMU/UfSO39KfssI/AAAAAAAABgI/99CM8dLpONk/s1600/seed-packets-kids-garden.jpg" TargetMode="Externa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hyperlink" Target="http://1.bp.blogspot.com/_p4jB7cGjlfE/TDKs_G50pVI/AAAAAAAAA4Y/zhMxnzp5PWM/s1600/hurittiesoup2010.JP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8.jpeg"/><Relationship Id="rId3" Type="http://schemas.openxmlformats.org/officeDocument/2006/relationships/hyperlink" Target="http://upload.wikimedia.org/wikipedia/commons/5/56/Brown_Flax_Seeds.jpg" TargetMode="External"/><Relationship Id="rId7" Type="http://schemas.openxmlformats.org/officeDocument/2006/relationships/image" Target="../media/image5.jpeg"/><Relationship Id="rId12" Type="http://schemas.openxmlformats.org/officeDocument/2006/relationships/hyperlink" Target="http://www.google.ca/url?sa=i&amp;rct=j&amp;q=&amp;esrc=s&amp;source=images&amp;cd=&amp;cad=rja&amp;uact=8&amp;docid=79g25vNsrLeH5M&amp;tbnid=m-C875ZPNJWE1M:&amp;ved=0CAUQjRw&amp;url=http://geekgardener.in/2009/10/20/seed-saving-lettuce/&amp;ei=170-U6WNO9fLsQTIpIHIBg&amp;bvm=bv.64125504,d.b2I&amp;psig=AFQjCNGuf904x4yqKi8KeyRRnSYXiocnzA&amp;ust=1396707150153295" TargetMode="External"/><Relationship Id="rId2" Type="http://schemas.openxmlformats.org/officeDocument/2006/relationships/notesSlide" Target="../notesSlides/notesSlide18.xml"/><Relationship Id="rId16" Type="http://schemas.openxmlformats.org/officeDocument/2006/relationships/image" Target="../media/image11.gif"/><Relationship Id="rId1" Type="http://schemas.openxmlformats.org/officeDocument/2006/relationships/slideLayout" Target="../slideLayouts/slideLayout1.xml"/><Relationship Id="rId6" Type="http://schemas.openxmlformats.org/officeDocument/2006/relationships/hyperlink" Target="http://upload.wikimedia.org/wikipedia/commons/7/7d/Corncobs.jpg" TargetMode="External"/><Relationship Id="rId11" Type="http://schemas.openxmlformats.org/officeDocument/2006/relationships/image" Target="../media/image4.jpeg"/><Relationship Id="rId5" Type="http://schemas.openxmlformats.org/officeDocument/2006/relationships/image" Target="../media/image3.jpeg"/><Relationship Id="rId15" Type="http://schemas.openxmlformats.org/officeDocument/2006/relationships/image" Target="../media/image10.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hyperlink" Target="http://upload.wikimedia.org/wikipedia/commons/6/69/Poppy_seeds.jpg" TargetMode="External"/><Relationship Id="rId1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jpeg"/><Relationship Id="rId3" Type="http://schemas.openxmlformats.org/officeDocument/2006/relationships/hyperlink" Target="http://upload.wikimedia.org/wikipedia/commons/5/56/Brown_Flax_Seeds.jpg" TargetMode="External"/><Relationship Id="rId7" Type="http://schemas.openxmlformats.org/officeDocument/2006/relationships/hyperlink" Target="http://upload.wikimedia.org/wikipedia/commons/7/7d/Corncobs.jpg" TargetMode="External"/><Relationship Id="rId12" Type="http://schemas.openxmlformats.org/officeDocument/2006/relationships/hyperlink" Target="http://www.google.ca/url?sa=i&amp;rct=j&amp;q=&amp;esrc=s&amp;source=images&amp;cd=&amp;cad=rja&amp;uact=8&amp;docid=79g25vNsrLeH5M&amp;tbnid=m-C875ZPNJWE1M:&amp;ved=0CAUQjRw&amp;url=http://geekgardener.in/2009/10/20/seed-saving-lettuce/&amp;ei=170-U6WNO9fLsQTIpIHIBg&amp;bvm=bv.64125504,d.b2I&amp;psig=AFQjCNGuf904x4yqKi8KeyRRnSYXiocnzA&amp;ust=1396707150153295" TargetMode="External"/><Relationship Id="rId2" Type="http://schemas.openxmlformats.org/officeDocument/2006/relationships/notesSlide" Target="../notesSlides/notesSlide2.xml"/><Relationship Id="rId16"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jpeg"/><Relationship Id="rId15" Type="http://schemas.openxmlformats.org/officeDocument/2006/relationships/image" Target="../media/image10.jpeg"/><Relationship Id="rId10" Type="http://schemas.openxmlformats.org/officeDocument/2006/relationships/hyperlink" Target="http://upload.wikimedia.org/wikipedia/commons/6/69/Poppy_seeds.jpg" TargetMode="External"/><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palbert.wpengine.com/2009/05/bean_growing_problems_troubles/green-bean-sprou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a/url?sa=i&amp;source=images&amp;cd=&amp;cad=rja&amp;uact=8&amp;docid=jYrx4tQ1nps3xM&amp;tbnid=Bg1nCge_SlQt7M&amp;ved=0CAgQjRw&amp;url=http://www.fotosearch.com/clip-art/watering-can.html&amp;ei=Rq6QU-C6Csbc8gGcioCoBw&amp;psig=AFQjCNEivZKIK93cZiu0WYUhmik9mX7Lsg&amp;ust=14020771262726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youngurbanfarmers.com/wp-content/uploads/lettuce-seeds.jpg"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docid=rz1qHKMD952QvM&amp;tbnid=cEOp6WcNjIUzIM:&amp;ved=0CAUQjRw&amp;url=http://greenforks.com/2008/04/climbing-french-beans-and-fat-bumblebees/&amp;ei=peKIU5H9B4mQqAbe9IGgBQ&amp;bvm=bv.67720277,d.aWw&amp;psig=AFQjCNHwFy5RvBzOp1t6Uu3Bx5pJtbff8w&amp;ust=1401566211632490" TargetMode="External"/><Relationship Id="rId13" Type="http://schemas.openxmlformats.org/officeDocument/2006/relationships/image" Target="../media/image26.jpeg"/><Relationship Id="rId3" Type="http://schemas.openxmlformats.org/officeDocument/2006/relationships/hyperlink" Target="https://www.google.ca/url?sa=i&amp;rct=j&amp;q=&amp;esrc=s&amp;source=images&amp;cd=&amp;cad=rja&amp;uact=8&amp;docid=n_7Bw1zzBhwF0M&amp;tbnid=pZFpfzBOOHHF0M:&amp;ved=0CAUQjRw&amp;url=https://www.flickr.com/photos/usc-canada/7449026650/&amp;ei=pd2IU7eANtWaqAaG9oDICQ&amp;bvm=bv.67720277,d.aWw&amp;psig=AFQjCNF7bByoC7WXbof6MyAOh0SFBDnjmQ&amp;ust=1401564962176549" TargetMode="External"/><Relationship Id="rId7" Type="http://schemas.openxmlformats.org/officeDocument/2006/relationships/image" Target="../media/image22.jpeg"/><Relationship Id="rId12" Type="http://schemas.openxmlformats.org/officeDocument/2006/relationships/image" Target="../media/image25.jpeg"/><Relationship Id="rId2" Type="http://schemas.openxmlformats.org/officeDocument/2006/relationships/notesSlide" Target="../notesSlides/notesSlide8.xml"/><Relationship Id="rId16"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hyperlink" Target="http://naturalfamilytoday.com/wp-content/uploads/2011/08/heirloom-seed-bank.jpg" TargetMode="External"/><Relationship Id="rId11" Type="http://schemas.openxmlformats.org/officeDocument/2006/relationships/hyperlink" Target="http://usc-canada.org/UserFiles/Image/2014/04/kids-with-beans-cropped.jpg" TargetMode="External"/><Relationship Id="rId5" Type="http://schemas.openxmlformats.org/officeDocument/2006/relationships/image" Target="../media/image21.jpeg"/><Relationship Id="rId15" Type="http://schemas.openxmlformats.org/officeDocument/2006/relationships/image" Target="../media/image27.jpeg"/><Relationship Id="rId10" Type="http://schemas.openxmlformats.org/officeDocument/2006/relationships/image" Target="../media/image24.jpeg"/><Relationship Id="rId4" Type="http://schemas.openxmlformats.org/officeDocument/2006/relationships/image" Target="../media/image20.jpeg"/><Relationship Id="rId9" Type="http://schemas.openxmlformats.org/officeDocument/2006/relationships/image" Target="../media/image23.jpeg"/><Relationship Id="rId14" Type="http://schemas.openxmlformats.org/officeDocument/2006/relationships/hyperlink" Target="http://www.google.ca/url?sa=i&amp;rct=j&amp;q=&amp;esrc=s&amp;source=images&amp;cd=&amp;cad=rja&amp;uact=8&amp;docid=qQtHudaFiViwbM&amp;tbnid=-k3Mv3txPfpxeM:&amp;ved=0CAUQjRw&amp;url=http://flickrhivemind.net/Tags/bangladesh,biodiversity/Interesting&amp;ei=ad2IU92aEJSjqAbw0IDgCA&amp;bvm=bv.67720277,d.aWw&amp;psig=AFQjCNG47rhEYiATE4Jd0_YoHY3A1p11mg&amp;ust=140156481097835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7/70/Farmers_State_Bank_Building.JP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n\Desktop\SOW+SAVE_FINAL.png"/>
          <p:cNvPicPr>
            <a:picLocks noChangeAspect="1" noChangeArrowheads="1"/>
          </p:cNvPicPr>
          <p:nvPr/>
        </p:nvPicPr>
        <p:blipFill>
          <a:blip r:embed="rId3" cstate="print"/>
          <a:srcRect/>
          <a:stretch>
            <a:fillRect/>
          </a:stretch>
        </p:blipFill>
        <p:spPr bwMode="auto">
          <a:xfrm>
            <a:off x="0" y="1"/>
            <a:ext cx="9144001" cy="68579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9144000" cy="707886"/>
          </a:xfrm>
          <a:prstGeom prst="rect">
            <a:avLst/>
          </a:prstGeom>
          <a:noFill/>
        </p:spPr>
        <p:txBody>
          <a:bodyPr wrap="square" rtlCol="0">
            <a:spAutoFit/>
          </a:bodyPr>
          <a:lstStyle/>
          <a:p>
            <a:pPr algn="ctr"/>
            <a:r>
              <a:rPr lang="en-CA" sz="4000" b="1" dirty="0" smtClean="0">
                <a:solidFill>
                  <a:srgbClr val="7030A0"/>
                </a:solidFill>
                <a:latin typeface="Century Gothic" pitchFamily="34" charset="0"/>
              </a:rPr>
              <a:t>What Do Seed Banks Look Like?</a:t>
            </a:r>
            <a:endParaRPr lang="en-CA" sz="4000" b="1" dirty="0">
              <a:solidFill>
                <a:srgbClr val="7030A0"/>
              </a:solidFill>
              <a:latin typeface="Century Gothic" pitchFamily="34" charset="0"/>
            </a:endParaRPr>
          </a:p>
        </p:txBody>
      </p:sp>
      <p:sp>
        <p:nvSpPr>
          <p:cNvPr id="4" name="TextBox 3"/>
          <p:cNvSpPr txBox="1"/>
          <p:nvPr/>
        </p:nvSpPr>
        <p:spPr>
          <a:xfrm>
            <a:off x="251520" y="1196752"/>
            <a:ext cx="8640960" cy="3046988"/>
          </a:xfrm>
          <a:prstGeom prst="rect">
            <a:avLst/>
          </a:prstGeom>
          <a:noFill/>
        </p:spPr>
        <p:txBody>
          <a:bodyPr wrap="square" rtlCol="0">
            <a:spAutoFit/>
          </a:bodyPr>
          <a:lstStyle/>
          <a:p>
            <a:r>
              <a:rPr lang="en-CA" sz="2400" dirty="0" smtClean="0">
                <a:latin typeface="Century Gothic" pitchFamily="34" charset="0"/>
              </a:rPr>
              <a:t>Seed Banks come in all shapes and sizes. They may hold a </a:t>
            </a:r>
            <a:r>
              <a:rPr lang="en-CA" sz="2400" b="1" dirty="0" smtClean="0">
                <a:latin typeface="Century Gothic" pitchFamily="34" charset="0"/>
              </a:rPr>
              <a:t>handful of seeds </a:t>
            </a:r>
            <a:r>
              <a:rPr lang="en-CA" sz="2400" dirty="0" smtClean="0">
                <a:latin typeface="Century Gothic" pitchFamily="34" charset="0"/>
              </a:rPr>
              <a:t>or a </a:t>
            </a:r>
            <a:r>
              <a:rPr lang="en-CA" sz="2400" b="1" dirty="0" smtClean="0">
                <a:latin typeface="Century Gothic" pitchFamily="34" charset="0"/>
              </a:rPr>
              <a:t>few million seeds</a:t>
            </a:r>
            <a:r>
              <a:rPr lang="en-CA" sz="2400" dirty="0" smtClean="0">
                <a:latin typeface="Century Gothic" pitchFamily="34" charset="0"/>
              </a:rPr>
              <a:t>. Some are large international seed banks, some are community seed banks, and others are kept by everyday people </a:t>
            </a:r>
            <a:r>
              <a:rPr lang="en-CA" sz="2400" b="1" dirty="0" smtClean="0">
                <a:latin typeface="Century Gothic" pitchFamily="34" charset="0"/>
              </a:rPr>
              <a:t>like you! </a:t>
            </a:r>
          </a:p>
          <a:p>
            <a:endParaRPr lang="en-CA" sz="2400" b="1" dirty="0" smtClean="0">
              <a:latin typeface="Century Gothic" pitchFamily="34" charset="0"/>
            </a:endParaRPr>
          </a:p>
          <a:p>
            <a:r>
              <a:rPr lang="en-CA" sz="2400" b="1" dirty="0" smtClean="0">
                <a:latin typeface="Century Gothic" pitchFamily="34" charset="0"/>
              </a:rPr>
              <a:t>Anyone can build a seed bank. </a:t>
            </a:r>
            <a:r>
              <a:rPr lang="en-CA" sz="2400" dirty="0" smtClean="0">
                <a:latin typeface="Century Gothic" pitchFamily="34" charset="0"/>
              </a:rPr>
              <a:t>Let’s visit a few seed banks around the world….. </a:t>
            </a:r>
          </a:p>
          <a:p>
            <a:endParaRPr lang="en-CA" sz="2400" b="1" dirty="0" smtClean="0">
              <a:latin typeface="Century Gothic" pitchFamily="34" charset="0"/>
            </a:endParaRPr>
          </a:p>
        </p:txBody>
      </p:sp>
      <p:pic>
        <p:nvPicPr>
          <p:cNvPr id="5" name="Picture 6" descr="https://c1.staticflickr.com/9/8150/7449026650_aca158c53c_z.jpg">
            <a:hlinkClick r:id="rId3"/>
          </p:cNvPr>
          <p:cNvPicPr>
            <a:picLocks noChangeAspect="1" noChangeArrowheads="1"/>
          </p:cNvPicPr>
          <p:nvPr/>
        </p:nvPicPr>
        <p:blipFill>
          <a:blip r:embed="rId4" cstate="print"/>
          <a:srcRect/>
          <a:stretch>
            <a:fillRect/>
          </a:stretch>
        </p:blipFill>
        <p:spPr bwMode="auto">
          <a:xfrm>
            <a:off x="-36512" y="4176464"/>
            <a:ext cx="3853145" cy="2708920"/>
          </a:xfrm>
          <a:prstGeom prst="rect">
            <a:avLst/>
          </a:prstGeom>
          <a:noFill/>
          <a:ln w="38100">
            <a:solidFill>
              <a:schemeClr val="tx1"/>
            </a:solidFill>
          </a:ln>
        </p:spPr>
      </p:pic>
      <p:pic>
        <p:nvPicPr>
          <p:cNvPr id="6" name="Picture 8" descr="http://www.permaculturenews.org/images/seedbank_plugin_01.jpg"/>
          <p:cNvPicPr>
            <a:picLocks noChangeAspect="1" noChangeArrowheads="1"/>
          </p:cNvPicPr>
          <p:nvPr/>
        </p:nvPicPr>
        <p:blipFill>
          <a:blip r:embed="rId5" cstate="print"/>
          <a:srcRect/>
          <a:stretch>
            <a:fillRect/>
          </a:stretch>
        </p:blipFill>
        <p:spPr bwMode="auto">
          <a:xfrm>
            <a:off x="6127375" y="4797152"/>
            <a:ext cx="3079114" cy="2072481"/>
          </a:xfrm>
          <a:prstGeom prst="rect">
            <a:avLst/>
          </a:prstGeom>
          <a:noFill/>
        </p:spPr>
      </p:pic>
      <p:pic>
        <p:nvPicPr>
          <p:cNvPr id="7" name="Picture 16" descr="http://greenforks.com/asset/greenforks/2008/04/french-bean-climbing-canadian-03.JPG">
            <a:hlinkClick r:id="rId6"/>
          </p:cNvPr>
          <p:cNvPicPr>
            <a:picLocks noChangeAspect="1" noChangeArrowheads="1"/>
          </p:cNvPicPr>
          <p:nvPr/>
        </p:nvPicPr>
        <p:blipFill>
          <a:blip r:embed="rId7" cstate="print"/>
          <a:srcRect l="20083" r="17995"/>
          <a:stretch>
            <a:fillRect/>
          </a:stretch>
        </p:blipFill>
        <p:spPr bwMode="auto">
          <a:xfrm>
            <a:off x="2987824" y="4176464"/>
            <a:ext cx="2664296" cy="2708920"/>
          </a:xfrm>
          <a:prstGeom prst="rect">
            <a:avLst/>
          </a:prstGeom>
          <a:noFill/>
          <a:ln w="38100">
            <a:solidFill>
              <a:schemeClr val="tx1"/>
            </a:solidFill>
          </a:ln>
        </p:spPr>
      </p:pic>
      <p:pic>
        <p:nvPicPr>
          <p:cNvPr id="9" name="Picture 8" descr="TL 3.jpg"/>
          <p:cNvPicPr>
            <a:picLocks noChangeAspect="1"/>
          </p:cNvPicPr>
          <p:nvPr/>
        </p:nvPicPr>
        <p:blipFill>
          <a:blip r:embed="rId8" cstate="print"/>
          <a:srcRect l="11458" r="11198" b="5556"/>
          <a:stretch>
            <a:fillRect/>
          </a:stretch>
        </p:blipFill>
        <p:spPr>
          <a:xfrm>
            <a:off x="5544616" y="4176464"/>
            <a:ext cx="3635896" cy="2708920"/>
          </a:xfrm>
          <a:prstGeom prst="rect">
            <a:avLst/>
          </a:prstGeom>
          <a:solidFill>
            <a:schemeClr val="accent1"/>
          </a:solidFill>
          <a:ln w="3810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9144000" cy="1138773"/>
          </a:xfrm>
          <a:prstGeom prst="rect">
            <a:avLst/>
          </a:prstGeom>
          <a:noFill/>
        </p:spPr>
        <p:txBody>
          <a:bodyPr wrap="square" rtlCol="0">
            <a:spAutoFit/>
          </a:bodyPr>
          <a:lstStyle/>
          <a:p>
            <a:pPr algn="ctr"/>
            <a:r>
              <a:rPr lang="en-CA" sz="4400" b="1" dirty="0" smtClean="0">
                <a:solidFill>
                  <a:srgbClr val="7030A0"/>
                </a:solidFill>
                <a:latin typeface="Century Gothic" pitchFamily="34" charset="0"/>
              </a:rPr>
              <a:t>The </a:t>
            </a:r>
            <a:r>
              <a:rPr lang="en-CA" sz="4400" b="1" dirty="0" err="1" smtClean="0">
                <a:solidFill>
                  <a:srgbClr val="7030A0"/>
                </a:solidFill>
                <a:latin typeface="Century Gothic" pitchFamily="34" charset="0"/>
              </a:rPr>
              <a:t>Svalbard</a:t>
            </a:r>
            <a:r>
              <a:rPr lang="en-CA" sz="4400" b="1" dirty="0" smtClean="0">
                <a:solidFill>
                  <a:srgbClr val="7030A0"/>
                </a:solidFill>
                <a:latin typeface="Century Gothic" pitchFamily="34" charset="0"/>
              </a:rPr>
              <a:t> Global Seed Vault</a:t>
            </a:r>
          </a:p>
          <a:p>
            <a:pPr algn="ctr"/>
            <a:endParaRPr lang="en-CA" sz="2400" dirty="0" smtClean="0">
              <a:latin typeface="Century Gothic" pitchFamily="34" charset="0"/>
            </a:endParaRPr>
          </a:p>
        </p:txBody>
      </p:sp>
      <p:pic>
        <p:nvPicPr>
          <p:cNvPr id="11" name="Picture 8" descr="http://www.regjeringen.no/Upload/LMD/kampanjeSvalbard/bildearkiv/okt-07-inngangen_og_fjellene_F_Mari_Tefre_Global_Trus_Diversity.jpg"/>
          <p:cNvPicPr>
            <a:picLocks noChangeAspect="1" noChangeArrowheads="1"/>
          </p:cNvPicPr>
          <p:nvPr/>
        </p:nvPicPr>
        <p:blipFill>
          <a:blip r:embed="rId3" cstate="print"/>
          <a:srcRect r="6964"/>
          <a:stretch>
            <a:fillRect/>
          </a:stretch>
        </p:blipFill>
        <p:spPr bwMode="auto">
          <a:xfrm>
            <a:off x="0" y="3429000"/>
            <a:ext cx="3259268" cy="2996952"/>
          </a:xfrm>
          <a:prstGeom prst="rect">
            <a:avLst/>
          </a:prstGeom>
          <a:noFill/>
          <a:ln w="38100">
            <a:solidFill>
              <a:schemeClr val="tx1"/>
            </a:solidFill>
          </a:ln>
        </p:spPr>
      </p:pic>
      <p:pic>
        <p:nvPicPr>
          <p:cNvPr id="13" name="Picture 4" descr="http://www.regjeringen.no/upload/LMD/kampanjeSvalbard/bildearkiv/DSC_0882_tunell_F_Mari_Tefre.jpg"/>
          <p:cNvPicPr>
            <a:picLocks noChangeAspect="1" noChangeArrowheads="1"/>
          </p:cNvPicPr>
          <p:nvPr/>
        </p:nvPicPr>
        <p:blipFill>
          <a:blip r:embed="rId4" cstate="print"/>
          <a:srcRect l="10862" r="9606"/>
          <a:stretch>
            <a:fillRect/>
          </a:stretch>
        </p:blipFill>
        <p:spPr bwMode="auto">
          <a:xfrm>
            <a:off x="6084168" y="3429000"/>
            <a:ext cx="3092915" cy="2952328"/>
          </a:xfrm>
          <a:prstGeom prst="rect">
            <a:avLst/>
          </a:prstGeom>
          <a:noFill/>
          <a:ln w="38100">
            <a:solidFill>
              <a:schemeClr val="tx1"/>
            </a:solidFill>
          </a:ln>
        </p:spPr>
      </p:pic>
      <p:sp>
        <p:nvSpPr>
          <p:cNvPr id="14" name="Rectangle 13"/>
          <p:cNvSpPr/>
          <p:nvPr/>
        </p:nvSpPr>
        <p:spPr>
          <a:xfrm>
            <a:off x="323528" y="1340768"/>
            <a:ext cx="8568952" cy="1569660"/>
          </a:xfrm>
          <a:prstGeom prst="rect">
            <a:avLst/>
          </a:prstGeom>
        </p:spPr>
        <p:txBody>
          <a:bodyPr wrap="square">
            <a:spAutoFit/>
          </a:bodyPr>
          <a:lstStyle/>
          <a:p>
            <a:r>
              <a:rPr lang="en-CA" sz="2400" dirty="0" smtClean="0">
                <a:latin typeface="Century Gothic" pitchFamily="34" charset="0"/>
              </a:rPr>
              <a:t>This is the world’s </a:t>
            </a:r>
            <a:r>
              <a:rPr lang="en-CA" sz="2400" b="1" dirty="0" smtClean="0">
                <a:latin typeface="Century Gothic" pitchFamily="34" charset="0"/>
              </a:rPr>
              <a:t>largest</a:t>
            </a:r>
            <a:r>
              <a:rPr lang="en-CA" sz="2400" dirty="0" smtClean="0">
                <a:latin typeface="Century Gothic" pitchFamily="34" charset="0"/>
              </a:rPr>
              <a:t> seed bank holding millions of seed samples from around the world. This seed bank is carved into a mountain in the Norwegian </a:t>
            </a:r>
            <a:r>
              <a:rPr lang="en-CA" sz="2400" b="1" dirty="0" smtClean="0">
                <a:latin typeface="Century Gothic" pitchFamily="34" charset="0"/>
              </a:rPr>
              <a:t>High Arctic</a:t>
            </a:r>
            <a:r>
              <a:rPr lang="en-CA" sz="2400" dirty="0" smtClean="0">
                <a:latin typeface="Century Gothic" pitchFamily="34" charset="0"/>
              </a:rPr>
              <a:t>. Seeds are kept dry, dark and cool inside the mountain.</a:t>
            </a:r>
            <a:endParaRPr lang="en-CA" sz="2400" dirty="0">
              <a:latin typeface="Century Gothic" pitchFamily="34" charset="0"/>
            </a:endParaRPr>
          </a:p>
        </p:txBody>
      </p:sp>
      <p:pic>
        <p:nvPicPr>
          <p:cNvPr id="10" name="Picture 2" descr="File:Svalbard seed vault IMG 8894.JPG">
            <a:hlinkClick r:id="rId5"/>
          </p:cNvPr>
          <p:cNvPicPr>
            <a:picLocks noChangeAspect="1" noChangeArrowheads="1"/>
          </p:cNvPicPr>
          <p:nvPr/>
        </p:nvPicPr>
        <p:blipFill>
          <a:blip r:embed="rId6" cstate="print"/>
          <a:srcRect r="16791"/>
          <a:stretch>
            <a:fillRect/>
          </a:stretch>
        </p:blipFill>
        <p:spPr bwMode="auto">
          <a:xfrm>
            <a:off x="2915816" y="3429000"/>
            <a:ext cx="3299506" cy="2996952"/>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HP\Desktop\photos pour présentation mission CPR Canada\Nouveau dossier\PICT0065 (2).JPG"/>
          <p:cNvPicPr>
            <a:picLocks noChangeAspect="1" noChangeArrowheads="1"/>
          </p:cNvPicPr>
          <p:nvPr/>
        </p:nvPicPr>
        <p:blipFill>
          <a:blip r:embed="rId3" cstate="print">
            <a:lum bright="10000" contrast="20000"/>
          </a:blip>
          <a:srcRect r="16829" b="12042"/>
          <a:stretch>
            <a:fillRect/>
          </a:stretch>
        </p:blipFill>
        <p:spPr bwMode="auto">
          <a:xfrm>
            <a:off x="3131840" y="2060848"/>
            <a:ext cx="3556542" cy="2880320"/>
          </a:xfrm>
          <a:prstGeom prst="rect">
            <a:avLst/>
          </a:prstGeom>
          <a:noFill/>
          <a:ln w="38100">
            <a:solidFill>
              <a:schemeClr val="tx1"/>
            </a:solidFill>
            <a:miter lim="800000"/>
            <a:headEnd/>
            <a:tailEnd/>
          </a:ln>
        </p:spPr>
      </p:pic>
      <p:pic>
        <p:nvPicPr>
          <p:cNvPr id="15" name="Picture 3" descr="India-AT-2007(Dec)-243.jpg"/>
          <p:cNvPicPr>
            <a:picLocks noChangeAspect="1"/>
          </p:cNvPicPr>
          <p:nvPr/>
        </p:nvPicPr>
        <p:blipFill>
          <a:blip r:embed="rId4" cstate="print"/>
          <a:srcRect l="20098"/>
          <a:stretch>
            <a:fillRect/>
          </a:stretch>
        </p:blipFill>
        <p:spPr bwMode="auto">
          <a:xfrm>
            <a:off x="6156176" y="4365104"/>
            <a:ext cx="2987824" cy="2492896"/>
          </a:xfrm>
          <a:prstGeom prst="rect">
            <a:avLst/>
          </a:prstGeom>
          <a:noFill/>
          <a:ln w="38100">
            <a:solidFill>
              <a:schemeClr val="tx1"/>
            </a:solidFill>
            <a:miter lim="800000"/>
            <a:headEnd/>
            <a:tailEnd/>
          </a:ln>
        </p:spPr>
      </p:pic>
      <p:sp>
        <p:nvSpPr>
          <p:cNvPr id="9" name="TextBox 8"/>
          <p:cNvSpPr txBox="1"/>
          <p:nvPr/>
        </p:nvSpPr>
        <p:spPr>
          <a:xfrm>
            <a:off x="738412" y="1455167"/>
            <a:ext cx="1385316" cy="461665"/>
          </a:xfrm>
          <a:prstGeom prst="rect">
            <a:avLst/>
          </a:prstGeom>
          <a:noFill/>
        </p:spPr>
        <p:txBody>
          <a:bodyPr wrap="none" rtlCol="0">
            <a:spAutoFit/>
          </a:bodyPr>
          <a:lstStyle/>
          <a:p>
            <a:r>
              <a:rPr lang="en-CA" sz="2400" b="1" dirty="0" smtClean="0">
                <a:latin typeface="Century Gothic" pitchFamily="34" charset="0"/>
              </a:rPr>
              <a:t>Ethiopia</a:t>
            </a:r>
            <a:endParaRPr lang="en-CA" sz="2400" b="1" dirty="0">
              <a:latin typeface="Century Gothic" pitchFamily="34" charset="0"/>
            </a:endParaRPr>
          </a:p>
        </p:txBody>
      </p:sp>
      <p:sp>
        <p:nvSpPr>
          <p:cNvPr id="16" name="TextBox 15"/>
          <p:cNvSpPr txBox="1"/>
          <p:nvPr/>
        </p:nvSpPr>
        <p:spPr>
          <a:xfrm>
            <a:off x="0" y="107921"/>
            <a:ext cx="9144000" cy="584775"/>
          </a:xfrm>
          <a:prstGeom prst="rect">
            <a:avLst/>
          </a:prstGeom>
          <a:noFill/>
        </p:spPr>
        <p:txBody>
          <a:bodyPr wrap="square" rtlCol="0">
            <a:spAutoFit/>
          </a:bodyPr>
          <a:lstStyle/>
          <a:p>
            <a:pPr algn="ctr"/>
            <a:r>
              <a:rPr lang="en-CA" sz="3200" b="1" dirty="0" smtClean="0">
                <a:solidFill>
                  <a:srgbClr val="7030A0"/>
                </a:solidFill>
                <a:latin typeface="Century Gothic" pitchFamily="34" charset="0"/>
              </a:rPr>
              <a:t>Community Seed Banks around the World</a:t>
            </a:r>
            <a:endParaRPr lang="en-CA" sz="3200" b="1" dirty="0">
              <a:solidFill>
                <a:srgbClr val="7030A0"/>
              </a:solidFill>
              <a:latin typeface="Century Gothic" pitchFamily="34" charset="0"/>
            </a:endParaRPr>
          </a:p>
        </p:txBody>
      </p:sp>
      <p:sp>
        <p:nvSpPr>
          <p:cNvPr id="17" name="TextBox 16"/>
          <p:cNvSpPr txBox="1"/>
          <p:nvPr/>
        </p:nvSpPr>
        <p:spPr>
          <a:xfrm>
            <a:off x="252536" y="836712"/>
            <a:ext cx="9144000" cy="461665"/>
          </a:xfrm>
          <a:prstGeom prst="rect">
            <a:avLst/>
          </a:prstGeom>
          <a:noFill/>
        </p:spPr>
        <p:txBody>
          <a:bodyPr wrap="square" rtlCol="0">
            <a:spAutoFit/>
          </a:bodyPr>
          <a:lstStyle/>
          <a:p>
            <a:r>
              <a:rPr lang="en-CA" sz="2400" dirty="0" smtClean="0">
                <a:latin typeface="Century Gothic" pitchFamily="34" charset="0"/>
              </a:rPr>
              <a:t>Seed banks help farmers save, store and share their seeds</a:t>
            </a:r>
          </a:p>
        </p:txBody>
      </p:sp>
      <p:pic>
        <p:nvPicPr>
          <p:cNvPr id="23" name="Picture 1"/>
          <p:cNvPicPr>
            <a:picLocks noChangeAspect="1" noChangeArrowheads="1"/>
          </p:cNvPicPr>
          <p:nvPr/>
        </p:nvPicPr>
        <p:blipFill>
          <a:blip r:embed="rId5" cstate="print"/>
          <a:srcRect/>
          <a:stretch>
            <a:fillRect/>
          </a:stretch>
        </p:blipFill>
        <p:spPr bwMode="auto">
          <a:xfrm>
            <a:off x="0" y="2060848"/>
            <a:ext cx="3063900" cy="2132856"/>
          </a:xfrm>
          <a:prstGeom prst="rect">
            <a:avLst/>
          </a:prstGeom>
          <a:noFill/>
          <a:ln w="38100">
            <a:solidFill>
              <a:schemeClr val="tx1"/>
            </a:solidFill>
            <a:round/>
            <a:headEnd/>
            <a:tailEnd/>
          </a:ln>
        </p:spPr>
      </p:pic>
      <p:pic>
        <p:nvPicPr>
          <p:cNvPr id="25" name="Picture 3"/>
          <p:cNvPicPr>
            <a:picLocks noChangeAspect="1" noChangeArrowheads="1"/>
          </p:cNvPicPr>
          <p:nvPr/>
        </p:nvPicPr>
        <p:blipFill>
          <a:blip r:embed="rId6" cstate="print"/>
          <a:srcRect/>
          <a:stretch>
            <a:fillRect/>
          </a:stretch>
        </p:blipFill>
        <p:spPr bwMode="auto">
          <a:xfrm>
            <a:off x="1" y="4149080"/>
            <a:ext cx="3059831" cy="2708920"/>
          </a:xfrm>
          <a:prstGeom prst="rect">
            <a:avLst/>
          </a:prstGeom>
          <a:noFill/>
          <a:ln w="38100">
            <a:solidFill>
              <a:schemeClr val="tx1"/>
            </a:solidFill>
            <a:round/>
            <a:headEnd/>
            <a:tailEnd/>
          </a:ln>
        </p:spPr>
      </p:pic>
      <p:pic>
        <p:nvPicPr>
          <p:cNvPr id="11" name="Picture 3"/>
          <p:cNvPicPr>
            <a:picLocks noChangeArrowheads="1"/>
          </p:cNvPicPr>
          <p:nvPr/>
        </p:nvPicPr>
        <p:blipFill>
          <a:blip r:embed="rId7" cstate="print"/>
          <a:srcRect/>
          <a:stretch>
            <a:fillRect/>
          </a:stretch>
        </p:blipFill>
        <p:spPr bwMode="auto">
          <a:xfrm>
            <a:off x="3131840" y="4869160"/>
            <a:ext cx="2952328" cy="1988840"/>
          </a:xfrm>
          <a:prstGeom prst="rect">
            <a:avLst/>
          </a:prstGeom>
          <a:noFill/>
          <a:ln w="38100">
            <a:solidFill>
              <a:schemeClr val="tx1"/>
            </a:solidFill>
            <a:miter lim="800000"/>
            <a:headEnd/>
            <a:tailEnd/>
          </a:ln>
        </p:spPr>
      </p:pic>
      <p:sp>
        <p:nvSpPr>
          <p:cNvPr id="14" name="TextBox 13"/>
          <p:cNvSpPr txBox="1"/>
          <p:nvPr/>
        </p:nvSpPr>
        <p:spPr>
          <a:xfrm>
            <a:off x="3648299" y="1455167"/>
            <a:ext cx="1859805" cy="461665"/>
          </a:xfrm>
          <a:prstGeom prst="rect">
            <a:avLst/>
          </a:prstGeom>
          <a:noFill/>
        </p:spPr>
        <p:txBody>
          <a:bodyPr wrap="none" rtlCol="0">
            <a:spAutoFit/>
          </a:bodyPr>
          <a:lstStyle/>
          <a:p>
            <a:r>
              <a:rPr lang="en-CA" sz="2400" b="1" dirty="0" smtClean="0">
                <a:latin typeface="Century Gothic" pitchFamily="34" charset="0"/>
              </a:rPr>
              <a:t>West Africa</a:t>
            </a:r>
            <a:endParaRPr lang="en-CA" sz="2400" b="1" dirty="0">
              <a:latin typeface="Century Gothic" pitchFamily="34" charset="0"/>
            </a:endParaRPr>
          </a:p>
        </p:txBody>
      </p:sp>
      <p:pic>
        <p:nvPicPr>
          <p:cNvPr id="18" name="Picture 3" descr="Veeraiandoddi csb-Dec07-.jpg"/>
          <p:cNvPicPr>
            <a:picLocks noChangeAspect="1"/>
          </p:cNvPicPr>
          <p:nvPr/>
        </p:nvPicPr>
        <p:blipFill>
          <a:blip r:embed="rId8" cstate="print"/>
          <a:srcRect l="10705"/>
          <a:stretch>
            <a:fillRect/>
          </a:stretch>
        </p:blipFill>
        <p:spPr bwMode="auto">
          <a:xfrm>
            <a:off x="6150475" y="2060848"/>
            <a:ext cx="2993525" cy="2514076"/>
          </a:xfrm>
          <a:prstGeom prst="rect">
            <a:avLst/>
          </a:prstGeom>
          <a:noFill/>
          <a:ln w="38100">
            <a:solidFill>
              <a:schemeClr val="tx1"/>
            </a:solidFill>
            <a:miter lim="800000"/>
            <a:headEnd/>
            <a:tailEnd/>
          </a:ln>
        </p:spPr>
      </p:pic>
      <p:sp>
        <p:nvSpPr>
          <p:cNvPr id="19" name="TextBox 18"/>
          <p:cNvSpPr txBox="1"/>
          <p:nvPr/>
        </p:nvSpPr>
        <p:spPr>
          <a:xfrm>
            <a:off x="7236296" y="1455167"/>
            <a:ext cx="936475" cy="461665"/>
          </a:xfrm>
          <a:prstGeom prst="rect">
            <a:avLst/>
          </a:prstGeom>
          <a:noFill/>
        </p:spPr>
        <p:txBody>
          <a:bodyPr wrap="none" rtlCol="0">
            <a:spAutoFit/>
          </a:bodyPr>
          <a:lstStyle/>
          <a:p>
            <a:r>
              <a:rPr lang="en-CA" sz="2400" b="1" dirty="0" smtClean="0">
                <a:latin typeface="Century Gothic" pitchFamily="34" charset="0"/>
              </a:rPr>
              <a:t>India</a:t>
            </a:r>
            <a:endParaRPr lang="en-CA" sz="2400" b="1" dirty="0">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0648"/>
            <a:ext cx="9144000" cy="646331"/>
          </a:xfrm>
          <a:prstGeom prst="rect">
            <a:avLst/>
          </a:prstGeom>
          <a:noFill/>
        </p:spPr>
        <p:txBody>
          <a:bodyPr wrap="square" rtlCol="0">
            <a:spAutoFit/>
          </a:bodyPr>
          <a:lstStyle/>
          <a:p>
            <a:pPr algn="ctr"/>
            <a:r>
              <a:rPr lang="en-CA" sz="3600" b="1" dirty="0" smtClean="0">
                <a:solidFill>
                  <a:srgbClr val="7030A0"/>
                </a:solidFill>
                <a:latin typeface="Century Gothic" pitchFamily="34" charset="0"/>
              </a:rPr>
              <a:t>How Can We Save our own Seeds?</a:t>
            </a:r>
          </a:p>
        </p:txBody>
      </p:sp>
      <p:sp>
        <p:nvSpPr>
          <p:cNvPr id="17" name="TextBox 16"/>
          <p:cNvSpPr txBox="1"/>
          <p:nvPr/>
        </p:nvSpPr>
        <p:spPr>
          <a:xfrm>
            <a:off x="252536" y="3717032"/>
            <a:ext cx="5615608" cy="3416320"/>
          </a:xfrm>
          <a:prstGeom prst="rect">
            <a:avLst/>
          </a:prstGeom>
          <a:noFill/>
        </p:spPr>
        <p:txBody>
          <a:bodyPr wrap="square" rtlCol="0">
            <a:spAutoFit/>
          </a:bodyPr>
          <a:lstStyle/>
          <a:p>
            <a:r>
              <a:rPr lang="en-CA" sz="2400" dirty="0" smtClean="0">
                <a:latin typeface="Century Gothic" pitchFamily="34" charset="0"/>
              </a:rPr>
              <a:t>Once the seeds are removed from the plant they need to be kept under the </a:t>
            </a:r>
            <a:r>
              <a:rPr lang="en-CA" sz="2400" b="1" dirty="0" smtClean="0">
                <a:latin typeface="Century Gothic" pitchFamily="34" charset="0"/>
              </a:rPr>
              <a:t>three magic conditions:</a:t>
            </a:r>
          </a:p>
          <a:p>
            <a:pPr algn="ctr"/>
            <a:r>
              <a:rPr lang="en-CA" sz="2400" b="1" dirty="0" smtClean="0">
                <a:solidFill>
                  <a:srgbClr val="7030A0"/>
                </a:solidFill>
                <a:latin typeface="Century Gothic" pitchFamily="34" charset="0"/>
              </a:rPr>
              <a:t>  </a:t>
            </a:r>
          </a:p>
          <a:p>
            <a:pPr algn="ctr"/>
            <a:r>
              <a:rPr lang="en-CA" sz="2400" b="1" dirty="0" smtClean="0">
                <a:solidFill>
                  <a:srgbClr val="7030A0"/>
                </a:solidFill>
                <a:latin typeface="Century Gothic" pitchFamily="34" charset="0"/>
              </a:rPr>
              <a:t>Dry   Dark   Cool</a:t>
            </a:r>
            <a:endParaRPr lang="en-CA" sz="2400" dirty="0" smtClean="0">
              <a:latin typeface="Century Gothic" pitchFamily="34" charset="0"/>
            </a:endParaRPr>
          </a:p>
          <a:p>
            <a:endParaRPr lang="en-CA" sz="2400" dirty="0" smtClean="0">
              <a:latin typeface="Century Gothic" pitchFamily="34" charset="0"/>
            </a:endParaRPr>
          </a:p>
          <a:p>
            <a:r>
              <a:rPr lang="en-CA" sz="2400" dirty="0" smtClean="0">
                <a:latin typeface="Century Gothic" pitchFamily="34" charset="0"/>
              </a:rPr>
              <a:t>Here are some examples of seeds to save…..</a:t>
            </a:r>
          </a:p>
          <a:p>
            <a:endParaRPr lang="en-CA" sz="2400" b="1" dirty="0">
              <a:latin typeface="Century Gothic" pitchFamily="34" charset="0"/>
            </a:endParaRPr>
          </a:p>
        </p:txBody>
      </p:sp>
      <p:sp>
        <p:nvSpPr>
          <p:cNvPr id="6" name="TextBox 5"/>
          <p:cNvSpPr txBox="1"/>
          <p:nvPr/>
        </p:nvSpPr>
        <p:spPr>
          <a:xfrm>
            <a:off x="216024" y="1052736"/>
            <a:ext cx="6228184" cy="2308324"/>
          </a:xfrm>
          <a:prstGeom prst="rect">
            <a:avLst/>
          </a:prstGeom>
          <a:noFill/>
        </p:spPr>
        <p:txBody>
          <a:bodyPr wrap="square" rtlCol="0">
            <a:spAutoFit/>
          </a:bodyPr>
          <a:lstStyle/>
          <a:p>
            <a:r>
              <a:rPr lang="en-CA" sz="2400" dirty="0" smtClean="0">
                <a:latin typeface="Century Gothic" pitchFamily="34" charset="0"/>
              </a:rPr>
              <a:t>Most seeds are </a:t>
            </a:r>
            <a:r>
              <a:rPr lang="en-CA" sz="2400" b="1" dirty="0" smtClean="0">
                <a:latin typeface="Century Gothic" pitchFamily="34" charset="0"/>
              </a:rPr>
              <a:t>easy and fun to save</a:t>
            </a:r>
            <a:r>
              <a:rPr lang="en-CA" sz="2400" dirty="0" smtClean="0">
                <a:latin typeface="Century Gothic" pitchFamily="34" charset="0"/>
              </a:rPr>
              <a:t>!</a:t>
            </a:r>
          </a:p>
          <a:p>
            <a:endParaRPr lang="en-CA" sz="2400" dirty="0" smtClean="0">
              <a:latin typeface="Century Gothic" pitchFamily="34" charset="0"/>
            </a:endParaRPr>
          </a:p>
          <a:p>
            <a:r>
              <a:rPr lang="en-CA" sz="2400" dirty="0" smtClean="0">
                <a:latin typeface="Century Gothic" pitchFamily="34" charset="0"/>
              </a:rPr>
              <a:t>To collect seeds, wait until the plant turns brown and dry in the late summer or early fall, then collect the seeds by picking, rubbing or shaking them off. </a:t>
            </a:r>
          </a:p>
        </p:txBody>
      </p:sp>
      <p:pic>
        <p:nvPicPr>
          <p:cNvPr id="10244" name="Picture 4" descr="http://2.bp.blogspot.com/-i-ZJPK-M1y8/UIrm5hbyWdI/AAAAAAAADcA/-xvvoCiVUKM/s320/IMG_2640.jpg">
            <a:hlinkClick r:id="rId3"/>
          </p:cNvPr>
          <p:cNvPicPr>
            <a:picLocks noChangeAspect="1" noChangeArrowheads="1"/>
          </p:cNvPicPr>
          <p:nvPr/>
        </p:nvPicPr>
        <p:blipFill>
          <a:blip r:embed="rId4" cstate="print"/>
          <a:srcRect/>
          <a:stretch>
            <a:fillRect/>
          </a:stretch>
        </p:blipFill>
        <p:spPr bwMode="auto">
          <a:xfrm>
            <a:off x="6444208" y="1052735"/>
            <a:ext cx="2304256" cy="3072343"/>
          </a:xfrm>
          <a:prstGeom prst="rect">
            <a:avLst/>
          </a:prstGeom>
          <a:noFill/>
          <a:ln w="38100">
            <a:solidFill>
              <a:schemeClr val="tx1"/>
            </a:solidFill>
          </a:ln>
        </p:spPr>
      </p:pic>
      <p:pic>
        <p:nvPicPr>
          <p:cNvPr id="10246" name="Picture 6" descr="bean seeds in pod"/>
          <p:cNvPicPr>
            <a:picLocks noChangeAspect="1" noChangeArrowheads="1"/>
          </p:cNvPicPr>
          <p:nvPr/>
        </p:nvPicPr>
        <p:blipFill>
          <a:blip r:embed="rId5" cstate="print"/>
          <a:srcRect/>
          <a:stretch>
            <a:fillRect/>
          </a:stretch>
        </p:blipFill>
        <p:spPr bwMode="auto">
          <a:xfrm>
            <a:off x="5940152" y="4293096"/>
            <a:ext cx="2952328" cy="2265040"/>
          </a:xfrm>
          <a:prstGeom prst="rect">
            <a:avLst/>
          </a:prstGeom>
          <a:noFill/>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646331"/>
          </a:xfrm>
          <a:prstGeom prst="rect">
            <a:avLst/>
          </a:prstGeom>
          <a:noFill/>
        </p:spPr>
        <p:txBody>
          <a:bodyPr wrap="square" rtlCol="0">
            <a:spAutoFit/>
          </a:bodyPr>
          <a:lstStyle/>
          <a:p>
            <a:pPr algn="ctr"/>
            <a:r>
              <a:rPr lang="en-CA" sz="3600" b="1" dirty="0" smtClean="0">
                <a:solidFill>
                  <a:srgbClr val="7030A0"/>
                </a:solidFill>
                <a:latin typeface="Century Gothic" pitchFamily="34" charset="0"/>
              </a:rPr>
              <a:t>Collecting Bean Seeds </a:t>
            </a:r>
          </a:p>
        </p:txBody>
      </p:sp>
      <p:pic>
        <p:nvPicPr>
          <p:cNvPr id="8" name="Picture 7" descr="hand with bean seed.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val="0"/>
              </a:ext>
            </a:extLst>
          </a:blip>
          <a:stretch>
            <a:fillRect/>
          </a:stretch>
        </p:blipFill>
        <p:spPr>
          <a:xfrm>
            <a:off x="5220072" y="1196752"/>
            <a:ext cx="3024336" cy="2013734"/>
          </a:xfrm>
          <a:prstGeom prst="rect">
            <a:avLst/>
          </a:prstGeom>
          <a:ln w="25400">
            <a:solidFill>
              <a:schemeClr val="tx1"/>
            </a:solidFill>
          </a:ln>
        </p:spPr>
      </p:pic>
      <p:pic>
        <p:nvPicPr>
          <p:cNvPr id="9" name="Picture 8" descr="http://lindamziedrich.files.wordpress.com/2013/01/runner-beans.jpg?w=300&amp;h=250">
            <a:hlinkClick r:id="rId4"/>
          </p:cNvPr>
          <p:cNvPicPr/>
          <p:nvPr/>
        </p:nvPicPr>
        <p:blipFill>
          <a:blip r:embed="rId5" cstate="print"/>
          <a:srcRect/>
          <a:stretch>
            <a:fillRect/>
          </a:stretch>
        </p:blipFill>
        <p:spPr bwMode="auto">
          <a:xfrm>
            <a:off x="3059832" y="3861048"/>
            <a:ext cx="2520280" cy="1797710"/>
          </a:xfrm>
          <a:prstGeom prst="rect">
            <a:avLst/>
          </a:prstGeom>
          <a:noFill/>
          <a:ln w="25400">
            <a:solidFill>
              <a:schemeClr val="tx1"/>
            </a:solidFill>
            <a:miter lim="800000"/>
            <a:headEnd/>
            <a:tailEnd/>
          </a:ln>
        </p:spPr>
      </p:pic>
      <p:pic>
        <p:nvPicPr>
          <p:cNvPr id="16386" name="Picture 2" descr="http://upload.wikimedia.org/wikipedia/commons/9/9e/A_green_bean.jpg"/>
          <p:cNvPicPr>
            <a:picLocks noChangeAspect="1" noChangeArrowheads="1"/>
          </p:cNvPicPr>
          <p:nvPr/>
        </p:nvPicPr>
        <p:blipFill>
          <a:blip r:embed="rId6" cstate="print"/>
          <a:srcRect/>
          <a:stretch>
            <a:fillRect/>
          </a:stretch>
        </p:blipFill>
        <p:spPr bwMode="auto">
          <a:xfrm>
            <a:off x="611560" y="1250758"/>
            <a:ext cx="2808312" cy="2106234"/>
          </a:xfrm>
          <a:prstGeom prst="rect">
            <a:avLst/>
          </a:prstGeom>
          <a:solidFill>
            <a:schemeClr val="accent1"/>
          </a:solidFill>
          <a:ln w="25400">
            <a:solidFill>
              <a:schemeClr val="tx1"/>
            </a:solidFill>
          </a:ln>
        </p:spPr>
      </p:pic>
      <p:sp>
        <p:nvSpPr>
          <p:cNvPr id="7" name="TextBox 6"/>
          <p:cNvSpPr txBox="1"/>
          <p:nvPr/>
        </p:nvSpPr>
        <p:spPr>
          <a:xfrm>
            <a:off x="1259632" y="3419708"/>
            <a:ext cx="1979712" cy="369332"/>
          </a:xfrm>
          <a:prstGeom prst="rect">
            <a:avLst/>
          </a:prstGeom>
          <a:noFill/>
        </p:spPr>
        <p:txBody>
          <a:bodyPr wrap="square" rtlCol="0">
            <a:spAutoFit/>
          </a:bodyPr>
          <a:lstStyle/>
          <a:p>
            <a:r>
              <a:rPr lang="en-CA" b="1" dirty="0" smtClean="0">
                <a:latin typeface="Century Gothic" pitchFamily="34" charset="0"/>
              </a:rPr>
              <a:t>Bean plant</a:t>
            </a:r>
            <a:endParaRPr lang="en-CA" b="1" dirty="0" smtClean="0">
              <a:solidFill>
                <a:srgbClr val="7030A0"/>
              </a:solidFill>
              <a:latin typeface="Century Gothic" pitchFamily="34" charset="0"/>
            </a:endParaRPr>
          </a:p>
        </p:txBody>
      </p:sp>
      <p:sp>
        <p:nvSpPr>
          <p:cNvPr id="10" name="TextBox 9"/>
          <p:cNvSpPr txBox="1"/>
          <p:nvPr/>
        </p:nvSpPr>
        <p:spPr>
          <a:xfrm>
            <a:off x="5724128" y="3356992"/>
            <a:ext cx="2664296" cy="923330"/>
          </a:xfrm>
          <a:prstGeom prst="rect">
            <a:avLst/>
          </a:prstGeom>
          <a:noFill/>
        </p:spPr>
        <p:txBody>
          <a:bodyPr wrap="square" rtlCol="0">
            <a:spAutoFit/>
          </a:bodyPr>
          <a:lstStyle/>
          <a:p>
            <a:pPr algn="ctr"/>
            <a:r>
              <a:rPr lang="en-CA" b="1" dirty="0" smtClean="0">
                <a:latin typeface="Century Gothic" pitchFamily="34" charset="0"/>
              </a:rPr>
              <a:t>In the fall the bean pods will turn brown and dry</a:t>
            </a:r>
            <a:endParaRPr lang="en-CA" b="1" dirty="0" smtClean="0">
              <a:solidFill>
                <a:srgbClr val="7030A0"/>
              </a:solidFill>
              <a:latin typeface="Century Gothic" pitchFamily="34" charset="0"/>
            </a:endParaRPr>
          </a:p>
        </p:txBody>
      </p:sp>
      <p:sp>
        <p:nvSpPr>
          <p:cNvPr id="11" name="TextBox 10"/>
          <p:cNvSpPr txBox="1"/>
          <p:nvPr/>
        </p:nvSpPr>
        <p:spPr>
          <a:xfrm>
            <a:off x="1475656" y="5661248"/>
            <a:ext cx="6264696" cy="923330"/>
          </a:xfrm>
          <a:prstGeom prst="rect">
            <a:avLst/>
          </a:prstGeom>
          <a:noFill/>
        </p:spPr>
        <p:txBody>
          <a:bodyPr wrap="square" rtlCol="0">
            <a:spAutoFit/>
          </a:bodyPr>
          <a:lstStyle/>
          <a:p>
            <a:pPr algn="ctr"/>
            <a:r>
              <a:rPr lang="en-CA" b="1" dirty="0" smtClean="0">
                <a:latin typeface="Century Gothic" pitchFamily="34" charset="0"/>
              </a:rPr>
              <a:t>Pick the bean seeds out of the dry pods</a:t>
            </a:r>
          </a:p>
          <a:p>
            <a:pPr algn="ctr"/>
            <a:r>
              <a:rPr lang="en-CA" b="1" dirty="0" smtClean="0">
                <a:latin typeface="Century Gothic" pitchFamily="34" charset="0"/>
              </a:rPr>
              <a:t>and save them for planting next year to make new bean plants!</a:t>
            </a:r>
          </a:p>
        </p:txBody>
      </p:sp>
      <p:cxnSp>
        <p:nvCxnSpPr>
          <p:cNvPr id="12" name="Straight Arrow Connector 11"/>
          <p:cNvCxnSpPr/>
          <p:nvPr/>
        </p:nvCxnSpPr>
        <p:spPr>
          <a:xfrm>
            <a:off x="3635896" y="2276872"/>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68144" y="4437112"/>
            <a:ext cx="1080120"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691680" y="4005064"/>
            <a:ext cx="936104" cy="12961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646331"/>
          </a:xfrm>
          <a:prstGeom prst="rect">
            <a:avLst/>
          </a:prstGeom>
          <a:noFill/>
        </p:spPr>
        <p:txBody>
          <a:bodyPr wrap="square" rtlCol="0">
            <a:spAutoFit/>
          </a:bodyPr>
          <a:lstStyle/>
          <a:p>
            <a:pPr algn="ctr"/>
            <a:r>
              <a:rPr lang="en-CA" sz="3600" b="1" dirty="0" smtClean="0">
                <a:solidFill>
                  <a:srgbClr val="7030A0"/>
                </a:solidFill>
                <a:latin typeface="Century Gothic" pitchFamily="34" charset="0"/>
              </a:rPr>
              <a:t>Collecting Lettuce Seeds </a:t>
            </a:r>
          </a:p>
        </p:txBody>
      </p:sp>
      <p:sp>
        <p:nvSpPr>
          <p:cNvPr id="3" name="TextBox 2"/>
          <p:cNvSpPr txBox="1"/>
          <p:nvPr/>
        </p:nvSpPr>
        <p:spPr>
          <a:xfrm>
            <a:off x="3347864" y="3501008"/>
            <a:ext cx="2592288" cy="830997"/>
          </a:xfrm>
          <a:prstGeom prst="rect">
            <a:avLst/>
          </a:prstGeom>
          <a:noFill/>
        </p:spPr>
        <p:txBody>
          <a:bodyPr wrap="square" rtlCol="0">
            <a:spAutoFit/>
          </a:bodyPr>
          <a:lstStyle/>
          <a:p>
            <a:r>
              <a:rPr lang="en-CA" sz="1600" b="1" dirty="0" smtClean="0">
                <a:latin typeface="Century Gothic" pitchFamily="34" charset="0"/>
              </a:rPr>
              <a:t>In the fall lettuce will send up a tall flower spike. </a:t>
            </a:r>
          </a:p>
        </p:txBody>
      </p:sp>
      <p:pic>
        <p:nvPicPr>
          <p:cNvPr id="4" name="Picture 3" descr="F1000086"/>
          <p:cNvPicPr/>
          <p:nvPr/>
        </p:nvPicPr>
        <p:blipFill>
          <a:blip r:embed="rId3" cstate="email">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a:ext>
            </a:extLst>
          </a:blip>
          <a:srcRect/>
          <a:stretch>
            <a:fillRect/>
          </a:stretch>
        </p:blipFill>
        <p:spPr bwMode="auto">
          <a:xfrm>
            <a:off x="3635896" y="1124744"/>
            <a:ext cx="1728192" cy="2264456"/>
          </a:xfrm>
          <a:prstGeom prst="rect">
            <a:avLst/>
          </a:prstGeom>
          <a:noFill/>
          <a:ln w="25400">
            <a:solidFill>
              <a:schemeClr val="tx1"/>
            </a:solidFill>
          </a:ln>
          <a:extLst>
            <a:ext uri="{909E8E84-426E-40dd-AFC4-6F175D3DCCD1}">
              <a14:hiddenFill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a:solidFill>
                  <a:srgbClr val="FFFFFF"/>
                </a:solidFill>
              </a14:hiddenFill>
            </a:ext>
            <a:ext uri="{91240B29-F687-4f45-9708-019B960494DF}">
              <a14:hiddenLine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 xmlns:w="http://schemas.openxmlformats.org/wordprocessingml/2006/main" xmlns:w10="urn:schemas-microsoft-com:office:word" xmlns:v="urn:schemas-microsoft-com:vml" xmlns:o="urn:schemas-microsoft-com:office:office" xmlns:pic="http://schemas.openxmlformats.org/drawingml/2006/picture" xmlns:lc="http://schemas.openxmlformats.org/drawingml/2006/lockedCanvas" w="9525">
                <a:solidFill>
                  <a:srgbClr val="000000"/>
                </a:solidFill>
                <a:miter lim="800000"/>
                <a:headEnd/>
                <a:tailEnd/>
              </a14:hiddenLine>
            </a:ext>
          </a:extLst>
        </p:spPr>
      </p:pic>
      <p:pic>
        <p:nvPicPr>
          <p:cNvPr id="5" name="Picture 4" descr="Photo of staked lettuce plant going to seed"/>
          <p:cNvPicPr/>
          <p:nvPr/>
        </p:nvPicPr>
        <p:blipFill>
          <a:blip r:embed="rId4" cstate="print"/>
          <a:srcRect/>
          <a:stretch>
            <a:fillRect/>
          </a:stretch>
        </p:blipFill>
        <p:spPr bwMode="auto">
          <a:xfrm>
            <a:off x="6372200" y="1268760"/>
            <a:ext cx="2088232" cy="2046232"/>
          </a:xfrm>
          <a:prstGeom prst="rect">
            <a:avLst/>
          </a:prstGeom>
          <a:noFill/>
          <a:ln w="25400">
            <a:solidFill>
              <a:schemeClr val="tx1"/>
            </a:solidFill>
            <a:miter lim="800000"/>
            <a:headEnd/>
            <a:tailEnd/>
          </a:ln>
        </p:spPr>
      </p:pic>
      <p:pic>
        <p:nvPicPr>
          <p:cNvPr id="6" name="Picture 5" descr="photo of seed heads being dislodged by hand"/>
          <p:cNvPicPr/>
          <p:nvPr/>
        </p:nvPicPr>
        <p:blipFill>
          <a:blip r:embed="rId5" cstate="print"/>
          <a:srcRect/>
          <a:stretch>
            <a:fillRect/>
          </a:stretch>
        </p:blipFill>
        <p:spPr bwMode="auto">
          <a:xfrm>
            <a:off x="4499992" y="4653136"/>
            <a:ext cx="1944216" cy="1800200"/>
          </a:xfrm>
          <a:prstGeom prst="rect">
            <a:avLst/>
          </a:prstGeom>
          <a:noFill/>
          <a:ln w="25400">
            <a:solidFill>
              <a:schemeClr val="tx1"/>
            </a:solidFill>
            <a:miter lim="800000"/>
            <a:headEnd/>
            <a:tailEnd/>
          </a:ln>
        </p:spPr>
      </p:pic>
      <p:pic>
        <p:nvPicPr>
          <p:cNvPr id="7" name="Picture 6" descr="https://encrypted-tbn0.gstatic.com/images?q=tbn:ANd9GcRrx5CHA9G6wKvKkaT6ke2tHhCRROtvAhnjOMUAWBab746iPeDd">
            <a:hlinkClick r:id="rId6"/>
          </p:cNvPr>
          <p:cNvPicPr/>
          <p:nvPr/>
        </p:nvPicPr>
        <p:blipFill>
          <a:blip r:embed="rId7" cstate="print"/>
          <a:srcRect/>
          <a:stretch>
            <a:fillRect/>
          </a:stretch>
        </p:blipFill>
        <p:spPr bwMode="auto">
          <a:xfrm>
            <a:off x="755576" y="4221088"/>
            <a:ext cx="1872208" cy="1656184"/>
          </a:xfrm>
          <a:prstGeom prst="rect">
            <a:avLst/>
          </a:prstGeom>
          <a:noFill/>
          <a:ln w="25400">
            <a:solidFill>
              <a:schemeClr val="tx1"/>
            </a:solidFill>
            <a:miter lim="800000"/>
            <a:headEnd/>
            <a:tailEnd/>
          </a:ln>
        </p:spPr>
      </p:pic>
      <p:pic>
        <p:nvPicPr>
          <p:cNvPr id="17412" name="Picture 4" descr="File:Lettuce &quot;Concept&quot; (8070448172).jpg">
            <a:hlinkClick r:id="rId8"/>
          </p:cNvPr>
          <p:cNvPicPr>
            <a:picLocks noChangeAspect="1" noChangeArrowheads="1"/>
          </p:cNvPicPr>
          <p:nvPr/>
        </p:nvPicPr>
        <p:blipFill>
          <a:blip r:embed="rId9" cstate="print"/>
          <a:srcRect/>
          <a:stretch>
            <a:fillRect/>
          </a:stretch>
        </p:blipFill>
        <p:spPr bwMode="auto">
          <a:xfrm>
            <a:off x="395536" y="1288530"/>
            <a:ext cx="2304256" cy="1671613"/>
          </a:xfrm>
          <a:prstGeom prst="rect">
            <a:avLst/>
          </a:prstGeom>
          <a:noFill/>
          <a:ln w="25400">
            <a:solidFill>
              <a:schemeClr val="tx1"/>
            </a:solidFill>
          </a:ln>
        </p:spPr>
      </p:pic>
      <p:sp>
        <p:nvSpPr>
          <p:cNvPr id="10" name="Rectangle 9"/>
          <p:cNvSpPr/>
          <p:nvPr/>
        </p:nvSpPr>
        <p:spPr>
          <a:xfrm>
            <a:off x="6156176" y="3356992"/>
            <a:ext cx="2736304" cy="1077218"/>
          </a:xfrm>
          <a:prstGeom prst="rect">
            <a:avLst/>
          </a:prstGeom>
        </p:spPr>
        <p:txBody>
          <a:bodyPr wrap="square">
            <a:spAutoFit/>
          </a:bodyPr>
          <a:lstStyle/>
          <a:p>
            <a:r>
              <a:rPr lang="en-CA" sz="1600" b="1" dirty="0" smtClean="0">
                <a:latin typeface="Century Gothic" pitchFamily="34" charset="0"/>
              </a:rPr>
              <a:t>The small flowers at the end of the spike will eventually turn into seeds. </a:t>
            </a:r>
          </a:p>
        </p:txBody>
      </p:sp>
      <p:sp>
        <p:nvSpPr>
          <p:cNvPr id="11" name="Rectangle 10"/>
          <p:cNvSpPr/>
          <p:nvPr/>
        </p:nvSpPr>
        <p:spPr>
          <a:xfrm>
            <a:off x="7092280" y="5301208"/>
            <a:ext cx="1764704" cy="584775"/>
          </a:xfrm>
          <a:prstGeom prst="rect">
            <a:avLst/>
          </a:prstGeom>
        </p:spPr>
        <p:txBody>
          <a:bodyPr wrap="square">
            <a:spAutoFit/>
          </a:bodyPr>
          <a:lstStyle/>
          <a:p>
            <a:r>
              <a:rPr lang="en-CA" sz="1600" b="1" dirty="0" smtClean="0">
                <a:latin typeface="Century Gothic" pitchFamily="34" charset="0"/>
              </a:rPr>
              <a:t>Shake the seeds out !</a:t>
            </a:r>
          </a:p>
        </p:txBody>
      </p:sp>
      <p:sp>
        <p:nvSpPr>
          <p:cNvPr id="12" name="Rectangle 11"/>
          <p:cNvSpPr/>
          <p:nvPr/>
        </p:nvSpPr>
        <p:spPr>
          <a:xfrm>
            <a:off x="216024" y="5949280"/>
            <a:ext cx="3491880" cy="830997"/>
          </a:xfrm>
          <a:prstGeom prst="rect">
            <a:avLst/>
          </a:prstGeom>
        </p:spPr>
        <p:txBody>
          <a:bodyPr wrap="square">
            <a:spAutoFit/>
          </a:bodyPr>
          <a:lstStyle/>
          <a:p>
            <a:r>
              <a:rPr lang="en-CA" sz="1600" b="1" dirty="0" smtClean="0">
                <a:latin typeface="Century Gothic" pitchFamily="34" charset="0"/>
              </a:rPr>
              <a:t>Collect the seeds and save them for planting next year to make new lettuce plants!  </a:t>
            </a:r>
          </a:p>
        </p:txBody>
      </p:sp>
      <p:cxnSp>
        <p:nvCxnSpPr>
          <p:cNvPr id="14" name="Straight Arrow Connector 13"/>
          <p:cNvCxnSpPr/>
          <p:nvPr/>
        </p:nvCxnSpPr>
        <p:spPr>
          <a:xfrm>
            <a:off x="2843808" y="234888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80112" y="234888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32240" y="4725144"/>
            <a:ext cx="864096"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987824" y="5373216"/>
            <a:ext cx="12961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691680" y="3429000"/>
            <a:ext cx="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187624" y="3068960"/>
            <a:ext cx="1080120" cy="338554"/>
          </a:xfrm>
          <a:prstGeom prst="rect">
            <a:avLst/>
          </a:prstGeom>
        </p:spPr>
        <p:txBody>
          <a:bodyPr wrap="square">
            <a:spAutoFit/>
          </a:bodyPr>
          <a:lstStyle/>
          <a:p>
            <a:r>
              <a:rPr lang="en-CA" sz="1600" b="1" dirty="0" smtClean="0">
                <a:latin typeface="Century Gothic" pitchFamily="34" charset="0"/>
              </a:rPr>
              <a:t>Lettuce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646331"/>
          </a:xfrm>
          <a:prstGeom prst="rect">
            <a:avLst/>
          </a:prstGeom>
          <a:noFill/>
        </p:spPr>
        <p:txBody>
          <a:bodyPr wrap="square" rtlCol="0">
            <a:spAutoFit/>
          </a:bodyPr>
          <a:lstStyle/>
          <a:p>
            <a:pPr algn="ctr"/>
            <a:r>
              <a:rPr lang="en-CA" sz="3600" b="1" dirty="0" smtClean="0">
                <a:solidFill>
                  <a:srgbClr val="7030A0"/>
                </a:solidFill>
                <a:latin typeface="Century Gothic" pitchFamily="34" charset="0"/>
              </a:rPr>
              <a:t>Label Your Seeds</a:t>
            </a:r>
          </a:p>
        </p:txBody>
      </p:sp>
      <p:sp>
        <p:nvSpPr>
          <p:cNvPr id="3" name="TextBox 2"/>
          <p:cNvSpPr txBox="1"/>
          <p:nvPr/>
        </p:nvSpPr>
        <p:spPr>
          <a:xfrm>
            <a:off x="251520" y="980728"/>
            <a:ext cx="8640960" cy="3354765"/>
          </a:xfrm>
          <a:prstGeom prst="rect">
            <a:avLst/>
          </a:prstGeom>
          <a:noFill/>
          <a:ln w="38100">
            <a:noFill/>
          </a:ln>
        </p:spPr>
        <p:txBody>
          <a:bodyPr wrap="square" rtlCol="0">
            <a:spAutoFit/>
          </a:bodyPr>
          <a:lstStyle/>
          <a:p>
            <a:r>
              <a:rPr lang="en-CA" sz="2400" b="1" dirty="0" smtClean="0">
                <a:latin typeface="Century Gothic" pitchFamily="34" charset="0"/>
              </a:rPr>
              <a:t>Why? </a:t>
            </a:r>
            <a:r>
              <a:rPr lang="en-CA" sz="2400" dirty="0" smtClean="0">
                <a:latin typeface="Century Gothic" pitchFamily="34" charset="0"/>
              </a:rPr>
              <a:t>You don’t want to forget what is in each seed pack! If you share them with other people they will want to know what is inside! Include the following information:</a:t>
            </a:r>
          </a:p>
          <a:p>
            <a:endParaRPr lang="en-CA" sz="2000" dirty="0" smtClean="0">
              <a:latin typeface="Century Gothic" pitchFamily="34" charset="0"/>
            </a:endParaRPr>
          </a:p>
          <a:p>
            <a:pPr lvl="1">
              <a:buFont typeface="Arial" pitchFamily="34" charset="0"/>
              <a:buChar char="•"/>
            </a:pPr>
            <a:r>
              <a:rPr lang="en-CA" sz="2000" dirty="0" smtClean="0">
                <a:latin typeface="Century Gothic" pitchFamily="34" charset="0"/>
              </a:rPr>
              <a:t> The name of the species and variety (Dragon Tongue bean)</a:t>
            </a:r>
          </a:p>
          <a:p>
            <a:pPr>
              <a:buFont typeface="Arial" pitchFamily="34" charset="0"/>
              <a:buChar char="•"/>
            </a:pPr>
            <a:endParaRPr lang="en-CA" sz="2000" dirty="0" smtClean="0">
              <a:latin typeface="Century Gothic" pitchFamily="34" charset="0"/>
            </a:endParaRPr>
          </a:p>
          <a:p>
            <a:pPr lvl="1">
              <a:buFont typeface="Arial" pitchFamily="34" charset="0"/>
              <a:buChar char="•"/>
            </a:pPr>
            <a:r>
              <a:rPr lang="en-CA" sz="2000" dirty="0" smtClean="0">
                <a:latin typeface="Century Gothic" pitchFamily="34" charset="0"/>
              </a:rPr>
              <a:t> The year the seed was collected </a:t>
            </a:r>
          </a:p>
          <a:p>
            <a:pPr>
              <a:buFont typeface="Arial" pitchFamily="34" charset="0"/>
              <a:buChar char="•"/>
            </a:pPr>
            <a:endParaRPr lang="en-CA" sz="2000" dirty="0" smtClean="0">
              <a:latin typeface="Century Gothic" pitchFamily="34" charset="0"/>
            </a:endParaRPr>
          </a:p>
          <a:p>
            <a:pPr lvl="1">
              <a:buFont typeface="Arial" pitchFamily="34" charset="0"/>
              <a:buChar char="•"/>
            </a:pPr>
            <a:r>
              <a:rPr lang="en-CA" sz="2000" dirty="0" smtClean="0">
                <a:latin typeface="Century Gothic" pitchFamily="34" charset="0"/>
              </a:rPr>
              <a:t> The location where the seed was collected (our school garden)</a:t>
            </a:r>
          </a:p>
          <a:p>
            <a:pPr>
              <a:buFont typeface="Arial" pitchFamily="34" charset="0"/>
              <a:buChar char="•"/>
            </a:pPr>
            <a:endParaRPr lang="en-CA" sz="2000" dirty="0" smtClean="0">
              <a:latin typeface="Century Gothic" pitchFamily="34" charset="0"/>
            </a:endParaRPr>
          </a:p>
        </p:txBody>
      </p:sp>
      <p:pic>
        <p:nvPicPr>
          <p:cNvPr id="34818" name="Picture 2" descr="Make Your Own Seed Packets Activity"/>
          <p:cNvPicPr>
            <a:picLocks noChangeAspect="1" noChangeArrowheads="1"/>
          </p:cNvPicPr>
          <p:nvPr/>
        </p:nvPicPr>
        <p:blipFill>
          <a:blip r:embed="rId3" cstate="print"/>
          <a:srcRect/>
          <a:stretch>
            <a:fillRect/>
          </a:stretch>
        </p:blipFill>
        <p:spPr bwMode="auto">
          <a:xfrm>
            <a:off x="3419872" y="4769974"/>
            <a:ext cx="1656184" cy="2088026"/>
          </a:xfrm>
          <a:prstGeom prst="rect">
            <a:avLst/>
          </a:prstGeom>
          <a:noFill/>
          <a:ln w="38100">
            <a:solidFill>
              <a:schemeClr val="tx1"/>
            </a:solidFill>
          </a:ln>
        </p:spPr>
      </p:pic>
      <p:pic>
        <p:nvPicPr>
          <p:cNvPr id="34820" name="Picture 4" descr="seed packet variety"/>
          <p:cNvPicPr>
            <a:picLocks noChangeAspect="1" noChangeArrowheads="1"/>
          </p:cNvPicPr>
          <p:nvPr/>
        </p:nvPicPr>
        <p:blipFill>
          <a:blip r:embed="rId4" cstate="print"/>
          <a:srcRect/>
          <a:stretch>
            <a:fillRect/>
          </a:stretch>
        </p:blipFill>
        <p:spPr bwMode="auto">
          <a:xfrm>
            <a:off x="-1" y="4668062"/>
            <a:ext cx="2915817" cy="2189938"/>
          </a:xfrm>
          <a:prstGeom prst="rect">
            <a:avLst/>
          </a:prstGeom>
          <a:noFill/>
          <a:ln w="38100">
            <a:solidFill>
              <a:schemeClr val="tx1"/>
            </a:solidFill>
          </a:ln>
        </p:spPr>
      </p:pic>
      <p:pic>
        <p:nvPicPr>
          <p:cNvPr id="34822" name="Picture 6" descr="http://2.bp.blogspot.com/-wg4YvaPoNMU/UfSO39KfssI/AAAAAAAABgI/99CM8dLpONk/s640/seed-packets-kids-garden.jpg">
            <a:hlinkClick r:id="rId5"/>
          </p:cNvPr>
          <p:cNvPicPr>
            <a:picLocks noChangeAspect="1" noChangeArrowheads="1"/>
          </p:cNvPicPr>
          <p:nvPr/>
        </p:nvPicPr>
        <p:blipFill>
          <a:blip r:embed="rId6" cstate="print"/>
          <a:srcRect/>
          <a:stretch>
            <a:fillRect/>
          </a:stretch>
        </p:blipFill>
        <p:spPr bwMode="auto">
          <a:xfrm>
            <a:off x="5580112" y="4702961"/>
            <a:ext cx="3563888" cy="2155039"/>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1692771"/>
          </a:xfrm>
          <a:prstGeom prst="rect">
            <a:avLst/>
          </a:prstGeom>
          <a:noFill/>
        </p:spPr>
        <p:txBody>
          <a:bodyPr wrap="square" rtlCol="0">
            <a:spAutoFit/>
          </a:bodyPr>
          <a:lstStyle/>
          <a:p>
            <a:pPr algn="ctr"/>
            <a:r>
              <a:rPr lang="en-CA" sz="3200" b="1" dirty="0" smtClean="0">
                <a:solidFill>
                  <a:srgbClr val="7030A0"/>
                </a:solidFill>
                <a:latin typeface="Century Gothic" pitchFamily="34" charset="0"/>
              </a:rPr>
              <a:t>Congratulations! You are a seed saver!</a:t>
            </a:r>
          </a:p>
          <a:p>
            <a:pPr algn="ctr"/>
            <a:endParaRPr lang="en-CA" sz="2400" dirty="0" smtClean="0">
              <a:solidFill>
                <a:srgbClr val="7030A0"/>
              </a:solidFill>
              <a:latin typeface="Century Gothic" pitchFamily="34" charset="0"/>
            </a:endParaRPr>
          </a:p>
          <a:p>
            <a:pPr algn="ctr"/>
            <a:r>
              <a:rPr lang="en-CA" sz="2400" dirty="0" smtClean="0">
                <a:latin typeface="Century Gothic" pitchFamily="34" charset="0"/>
              </a:rPr>
              <a:t> Now store your seeds in your class seed bank and dream of next year’s spring planting....</a:t>
            </a:r>
          </a:p>
        </p:txBody>
      </p:sp>
      <p:sp>
        <p:nvSpPr>
          <p:cNvPr id="17410" name="AutoShape 2" descr="data:image/jpeg;base64,/9j/4AAQSkZJRgABAQAAAQABAAD/2wCEAAkGBxQQEBQUEhQVFRUUFhQVFxgVFRUXFBYWFRUWFxYUFRgYHCggGBwlHBUVITEiJSkrLi8uFx81ODMsNygtLisBCgoKDg0OGxAQGywkICUsLCwsLCwsLCwsLCwsLCwsLCwsLCwsLCwsLCwsLCwsLCwsLCwsLCwsLCwsLCwsLCwsLP/AABEIAMIBAwMBEQACEQEDEQH/xAAcAAABBQEBAQAAAAAAAAAAAAAAAQMEBQYCBwj/xABEEAACAQIEAwYDBAcFBwUAAAABAhEAAwQSITEFQVEGEyJhcZEygaEjQrHBFDNSYnLR8AcVgrPhNHOSorLC8SRDdMPi/8QAGwEAAQUBAQAAAAAAAAAAAAAAAAECAwQFBgf/xAA7EQABAwIDBAgFBAICAQUAAAABAAIDBBESITEFQVFhEyJxgZGhscEGMtHh8BQjQvEzchVSNBZDYqKy/9oADAMBAAIRAxEAPwCvAroljLqKEIihCIpEJYoQihCIoQiKEJYoQiKEIihKloSIihCIoQlihKiKEiWKEIpEJYoQilQloQlihKlihIiKEJYoQihCWKEIihCKEJYoQlihCCKELjLQhRopUIikQlihCIoQihCKEIihKlihIlihKiKEiIoSoihIlihKihCKRIlilQikSpYoSIihCWlSooQloQloQihCWhIloQikQlilQiKEqIoSJYoQlihCSKEKIRSoRFIhEUISxQhEUIRFCERQhLFCERQhFCVLFCERSIRFKhEUiEtCREUJUsUIRFCEsUIRFKhLFCEtCERQhLSIRSoS0IRQhLFCEsUJERQhLFCEUIRQhRIpUIikQihCIoSoihIlihCIoSoihCWKEIihCIoQihCWKRCKEIihIlihKiKEJYoQlihCIoQlihCIoQlihCIoQiKEJaEJYpUiWhKiKEJYoSIihCWhCIoQokUqVEUiERQhEUISxQhEUIRFCERQhLFCERQhEUIRFCERSISxQhFCERQhLFCEsUIS0IRFCERQhLFCERQhLFCERQkSxQlRSpEsUiVLFKkSxQhEUIRFCERQhRiKVKkikQqvjXE+5AVB4zrJHhC67a6mRWTX1r4ndGzLLVdHsbZcM8fSy552A0GVtfHiqVON3gdXJH9cqw8b8WLEb8brsGtjwdGWNw8LCytsNxoR9pE8uXvWgzac7WYTYnisefYFG+XGLtG9o9uClYbjdgznLA8sq6T5kn8qSPaU4d1iDysmVGxKN7bRtLTxxH0N/ZSrPEMOwnvGjNEBBIHXVhVqTa4blhWfF8NuebmQW7M/dPXLtokC3czTyIyn/Wp6TaMcxwnI+qqbQ2FNSt6RvWbv4j7IitG6wwL5BKUPSkDgdCnOje35gR2hJFKmIihCIoQlihCIoQlihCIoQlihCIoQlihCIoQlihCIoQiKEJYoQlihCIoQlihCWKVCIoSJYoQiKEIihCjxQlSRQhZzjilrrA7ALl9v5zXK7Uef1J5WXoWwIW/oG8yT33t7Kne10qk1y13RZZJtVp5KrkJXt0NcgxEjNcq8U4qFpsclLS4AQZ13351Ebg5K+3CRmpmL4w8gzoREDaRvU8tRLP8AMVWp6Sno/wDG21zf85LvD9pbqDIGOQ65TBX2NMY+WM3YbFPmbTTZStBBWmwx7yyl0RlaRuJVhup5jfnXTUdV07cxmLXXAbV2cKSTqm7Te3EDd25JYq4spLFCERQhEUISxQhLFCVEUJERQlRFCRLFIlSxQhEUJEsUqERQhLFCEsUIRFCEsUISxQkRFCERQhEUqExFBTgE6yq9h2skm5aIZ1MQ1uYYp6VzjtsPL8TPlBzHEcV2kfw5Gxojm1cMnXOTtwtpZZ3tFYKvbYgjOkiRB0P+oqrtGVksuNm8DctTYcEtPTuil1a46G+X93VSLdZuJbzW3CbFsKakxEqt0TWlMNTwgtTXdEVJiuqboC3NIVNJdK1pXLEkQackeTaxXKrQosJtdbjgWENqyAZlvER0J5e0V0tDB0UWepzK4fa1X089ho3Ie6sIq6stLlpEJctCEkUISxQhSLWBuOuZbbsOoViPcCoJKuCN2F72g8yApGxPcLgFMtbIMEEHodDUzXBwuDcJhaRkUJbJIAEk6Ckc9rGlzjYBAaSbBWeGw9lP1gZ25gHKo6iRqT9K4zaHxPJiw0oAHEjXsC2YNmC15NeCfu2cKHDDvCpHwSJB/i6eW/nUf/qibocIb1+O7w4p3/GNxXvkpHFuCJ3IvYfMUIkgmYHMj05itPZe3DM8RzWu7Q6Z8CqtTRYWlzN2oWeiumWaiKEJYoSIilQlihCIoQlihCWKEIihIlihCIoQmIpHi7SOSljdheDwIWaw3GnwdyVAJ1BVvhI2IYcxXDQNIN161VuZJHgO/Mcuaa4pxkYlBKZHXNsxKFSOQbVSIHWae9ouCmRhwYc75d6qreJM0hjanidycv3BFIxpTnPBF1Gz6VJZRl4tdd2rs6UjmWQ2ZrskrUxKo7LUoN1WkbY3TlhwrqWEhSDHWOVPaAmm5yW54TJsWy25Qf6fSK6ikv0DL8F59tXD+skw6X/vzUsCrCz10BQhEUISRQhXXC+EZ1zMNDsZHP8AdriNufEkkEzqeCwtkTvvy9FtUdAxzA9+d1LfB4ldrmYDbU7elcW6qjkN3XueK1g22ibvC6RF1O8HuR6HcVapK+Slfip5C3luPaNFHLAyQWeFCs4UAkqZ9dGX1/nW5tT4gNXTtiAw3+bgeFuW9VKahELy4m/BL3BOgrnsYGq0FXtVgJFqOAYd7+HNvNlQFpP3jI+EeWtWaWV7Hh7bdUgqvMG2IO8WWex2CazcZG+6dxsZ1B9q9MpaplTEJGb/AMPgucliMbi0pm1ZLGFBJPICTU0krI2l7yABvOQTGtLjZounsXgblojvFKzqNiD8xpUVPVw1IJhcHW4J0kT4/mFkxFWFEukSTA39QPLnUT544zZzrK1DRTzNxRsJHH817k2lxSYDKT0DKT7AzUYracuwh4up3bIrWsxmJ1uz218l3FWb3WeQRkUsUqREUISxQkRFCEzFKnLEdosE1u6zH4XMqeWupX1H4Vy9ZTGGQ5ZHRd5suuFTCAT1gLH6qvsNrVGQLfpji6qRRBIovcKK1jYrm+ae1RPK5G1KUoOSW1vSnRRt+ZPioHK4zNNuNYpzdExwLnWCmYHh3euqdd/IczU9PGZpAwd/Yo66RlHTulfu0HE7gt2qQABsNBXWAACwXlznFzi46ldhD0oxBLgdwSRSptkRSOcGi5KcyNzzhYCTyzSgUBwIuEr43MOFwseeS2/DdbFv+BfoK8Y28CNpTD/5FdJSn9pvYE4TFZmqt2QADSXQoOMwv3hvViOTcUJi4ALZIEaH3p4uXgFLuWey61o3TFc8I4qbMCPDOtQ2cHYgU1zQ4Ky7SOrWZAHiykeoO/tNb2xKwtrGvLrMDXYuFsveyo1UWKEi1zcWWVGNa18EyecHxenlSbW2g7aEltGDQe55+ifS0ohbzOqqeN9priHuz42+KCdEMc45wdqs7Ge6kLpGjUWz9VqR7LZVt/duButbPxuusVxGLKOkTciMx0GksT6RHrXYTVtqcSs1OnusWh2QH1z4Jr4WXvbU8PHXsWJv3GZi53JmfWuffJiNyu26Loh1cgm1xDKQQxBEEEHUR0pMimh7rK6tdq7xcNcIcaAiACfQjnVyCsliyvccCs2s2TTVIzGF3Ee/FaVuLWQqsXHiAIH3teo5fOtk18IYH313b1yjNi1b5THhtY6nIffuT9viWGYaX1noVca9AQD+VV27WiJzBVx/w3UAdVwPl7+yftEMMykFdgVZWB9jI+cVbhq2Svc0bvNZ1Zs2Smja9xvfXI5d+/uXUVZWamitOSpq/YV1KsAwO4NRvY14wuFwpI5XxODmGxG9ZTi3Z1rfjsyy7lfvL6ftD6+tYVXs5zBijzHmPquw2Vt5r3Bk2TuO4/Q+SqWWfEKxwbZLq5mZ4go91ZNTNKpEXNkjilBSvFkls60rlG05p7vQBUJaSVZErQMkYZCzBVEsx5b1IGlxs0X4JWvbE3G823kncFocRafB20yRnckudxCxCDy1k+laEgdQsbb5na927sWHFLHtiaTEP22CzR23u7tyy4dqg47j9258JyAclO55mfyqGorZJsjkOAU1Fs2CjuWZnidQOA4e6Zw/GbysPtHgbDMdPTpVY/LZX2u613BaKx2kLJDKpM/FHiPzpIayaA9Up8+yKWsF3j7e6gcR4iQrAsWD6qRyHSOUEVLJMZes43UUNM2l6kbQ235fmnOD8dZBLBWGggjw7bwI1qr+olhcTGbZKaalgqmATC9jr/a9Q7McSS/Y8GgRisTMaBtPLxfSuO25ifVGU/yAPlb2WBU0v6d+Fum5WNxayQVG0quxvEBaMRJ3+VWY4S8XT1DPG5+59f8ASpv0lt6bonWvKyNl2/mKaGua4XSjRUaDWrx0TVOtYfwj1qBz804BP4i9nCg/CggDqetI0kCwTcNyouJu5RA3/AV0mwNjGrf00o/bH/2PDsG/w4qhX1ghGBnzHyWC4zla/cjqAfUKJrX2pYVBw8vRdZsBp/Qx4tc/MkqBjbhZETkmaOviMmaiFQTGGHQX81oto2CZ8g1da/cLKMy6RUd87qSWPqYVHuW4p4cqQiI1SICKdiulwlpyXDg+9ODlA9pGa6tIaMVlGI3OVnwXiRsgnMR4laOoGbMsec71PFMY3Ywq01MKiMxO0I89x7l6AhBAI1BEj0NdS1wcA4b1529hY4tdqMlwVpyRGWhCSKRCq+I8MSGdV1gkgczzMc/P+pwNr7OL29LCMxqOPPtXR7M2zK1n6eR2X8Sd3K/A7uCx2JChwQJB5DcenUVixlxZYnNb0W0sJ64zUe8QD8LAdSKkbfiFYO0Yy7kubFrMdPc6CnvfhGahNZFxUqzwt7jhUEk+wH7TdBTqVrp3YWBONdDHEZZMgNOJWz4RwVMOJHicjVj+AHIV01NSMgGWZ4rjtobUmrHdbJu4fXiona2O6Qcy/wBMpn8qobZtgad9/ZbHwriM0g3YRfxy91mBho13rnukvkuzNPhzUNtzVoaKi4WcV2t4imFqljlIXVy6SNaQCylkcSM11aeKjcLqNq1fY7j5wzssiLkDxbBhOX8SPasmvo+maDbMeir18PSRhw1Hota3Enc+Jj8tB9KxhAxoyCxgFziATB3jT5cvzpWWGSUqK2hqUaJpVlgP1Z/i/IVWl+cIGih2B4zUzvlSb1JxfEFQQNSdh+Z8qijhLjfcnE7lHs3yRmPyrW2bsx1ZOIh8ozceA+p3fZV6qobTx4t+4Js66mvT4o2RMDGCwGQC5VznPdc6lYC/dEs/7TFv+IzXFvf0shPElevsjbTwtbwAHhko4vSSDtypmCwT4qg47HQppjTrJ8xXN0TFKDZV7XS5abdKWoJinAXUSENOOSGC5uiCCGUf11pWuGhUb4ze7QvRODScPaJ3KKfpXWUX+BnYvM9qf+ZL/sVPwuDe6YtqWPl+dST1EcIxSOsqrI3PNmhd/wB2XYkW3I8lJ/CoG7QpXOLRI245hPNPKBm0qLlq4oUFIpAb6JSLKLf4ZaufFbU/KDPXSq0lFBIbuYL+Hopm1Mrcg4rFJbL8QNhTFvvCI3IVZJAJ9CKwxQxPqCwDK58AtITvEWM62Wifsramczj2n8KvjY8X/Y27voq3/IPH8R5q0wOASyuVBHUnViepPOtGGBkLcLAq09RJMbvPZyUiKmUKyXbDEDvbafsqSf8AGRA/5frXP7YcHPa3gPVdr8LsLInvP8j6f2qg3gRE1iBhvddh0jTkoF4+KrTRksycjHkkA1ocmx5uXb1GFZk0XINLZRtV12VwvfYgEiVt+I9J2Ue+v+GtDZ1OHS4juz+n5yWNtysMNMWA5uy+vll3rcslG0vh+OcmSHquO7cfp+ZLl6Xabo+rJmPP7qw4dd1g1we0KGeldhlbbhz7Ct+GeOVt2G6OJ4YL4gRHPyPSqsMhORTzZRG4lbsWiWPPQDc6VMIHyvACYXBoTFm4CneAyW2H86kc0h2A7kNzzTS4Yky253PlV6ipZKuQRRDtO4dqimnZC3E/+1Lj2G1ei0NFHRxdHH3neTx/NFzFRUOnfid/SCtXCoWmzgV5rxAFGyNoV0PqNK4hsZY9wOoNl6zPUNla1zdCL+OijZqeRmomOy7F0DTFfJuLp0CmOKRoSvoKGi5SSGwUI3ZmrIaqJmyKLbFjHKlcABdMbIXnCNFa4PDNcYIgknTyjmT5VXjjdI8NbmSrs9QynhMjzYD88V6OFjQV27RYALyFxxOJO9cNiHssGUkSDEabyNfmPwrzPae0TXTuIPVGQHL76rp6WnEMYbv3p7h/HLlsjUkcxWS6HUtNirRAOqs0xHeuHhUgznI18x5mp2VVUYTA6U4Tuvw9ByUXQRNfjw5p7F4/DNCOWaeemh2+VTbNndRPxQuPMbj2j8PNMmhEzbOATuGsYRvDEn9rMZGnt9K2pPiOoDgb5d1vzvVQ7OjtYBeW9g7wHEr99dQBdKk7+O4AD6xNRbZmeYBnYuOfqfNT00Y04Cy3/EeJLiFAgZ0bVuoI2+grQ+E3zkPa89UWt2lUdqxtbhI1KrstdksdGWkQsB2yt5cUT+0qN9Mv/bXO7Sbac8wF3OwZL0gA3Ej391TMdKojVbZOS4belCidqlLUhCQOzS3GpjQrEjrrgtTwEl7Beh9k8B3WGUkeK54z8/hHtHua6OgiwQg7zmuC21U9NVEbm5fXzVzFXVkJQKhnp4p2YJWgjmnxyvjdiYbFV/EuGd7qGKk77kH5TpWI/wCHoB/iJHI5/f1V9u03/wAxfyWRvoy4oYY6sSBM+HxCQdulZ7tlyNk6O4urjapuDHbJabA8Ea2QTdOnIDQe/wDKrw+Ho3C0jvAe6qnabh8oUcdqbfelAGYcmlRmI3+IgR0qSnmp6ImKFnV47yed1rf8JLVRB75LP4EZAcMt/FUmN7T3XOZSUE+EDp1Y7k+VRzVssjrg2HALXpdlU1OwDAHHeSL+F8gubXarE5pzjkIyJl05xG/nVZ9TKTfEVcgoqUAtEbVA4lce85uNBJjNAA2ETA+VQPlL3Xdqpv0wibZmg3cPsok6UHRMYcyF2m1RnVaLD1AubrkHQ0rWg6qCWRwNgmrt4kRUrWAZqq+VxGFNVIFC7gpWCtknQEk6ADc+QqGQ3yCswANBcV6N2e4T3FuW/WN8X7o5KPzrodnUXQMxO+Y+XL6riNubWNbJgZ8jdOZ4/Tl2q3itJYSndoMNNmVHMN+M/jXikN453MduuPBdiDibdZtV0npV8nOycub+NbYEgU5sY3pFDBJqXJNXVzEG3bd5OiMfYUjWB72t5hDjYEqu7AWIw2KePFKAHpkkt9G+lXdruvLGztP54KKm+Ulafh9uEHUyT6113w+1gowW6km/52LF2mXGex0tkpGWttZyMtCFn+2PCTetC4gl7cmBuUPxD1G/vWdtGn6RmNuo9FubDrRDL0b/AJXeR3fRYPlWANV2xvaybuaE0oUb8iVypoKiac0jNSAKXFcqfwPB9/iLacidfQak+wqxBF0kgaq1bVCGJz+A893mvVAkaCunAtkvPHEk3KXLQmoy0IRloQsSVz8c/h/Kx/M1mnOrHL6LR0pfzitlimC23Y6AKx9ga0HmzSVVp2dJK1nEgea8tUSI6ae1cg/I3XqbLOFgozCNKW6bI1dAaUiRrcrq4wHBrj4a5iEYRbYK665grD49OX8jVSSpa2YRHfofZIZBHIGH+Qy58kxxC0Lj3HsoVthtt4zT7TlJirc88RkOHIFVYYZIomtlcC71+tuO9N4KyGBJI00jntpVWV5BtZSPrWxxZapjiFnIfUSKkgfiCaahsrQ4KJbXnVgnciNt+sV1atF3CqCWY6Ab0rnhrcTlE8jFmvTuzXZdMOlq5cde8uZgJnKgBjSAZJ11/otodo00QM8t9bN9zZYu1qiap/YgyZv59vLl4rSpgA6ZrdxHPNRIPynetGH4kopH4CS3mVgP2dM0X1TK4NyJCMR5Ka2TVQjIvHiFS6J/A+CssUuVcszAGvWOf4V43VvbJVPkYLBxJtwvnbuJsuugaRGAd2SzHESZKqDpqY+lWobWxFKSoDYeILCB05mpw/ghc3rmYxpppStbYJSq/tISmGf94Ae5H5TVqhGKcclHPkwrvsTYZbCaeG65n5nJ+VJtR7XTHiB90yAWYFqVslSZ611Hwo7FSO/29gsbav8Akb2e66y106y0ZaEqUWiRIBgUx0rGuDSRc6C+ZTgxxFwMljO0PZjKWuWvhMsV18J3lY+6enL02w9oUbmfuRjLeOHMcl1eztt3jEUvzDQ8RwPPhx7dchibbESE09ZrNY4XtdaUleHHRN27crLeH86HuzsM1XNdYZBcXlANOjuRcqSnqS5ueq33YjgptIb1wQ7iFB3VN5PQnT5AVvUFPgGN2p9Puuf2vWiU9Ew5DXmfstTlrQWIly0qEZaRCXLSoWL4YubjN49A/wBFRazGG9WfzcFoSZUw7lc9sgf0O5HVJ9M6/wClT1xPQG3L1U2xsP6xt+du2xXnlptT561zUgyXoFO/rW4pLi+KmA5KxI3RAPhPrTt6bH8hWr7Bcet4e49m9At3gAWPwg6iH/dMnXl8zWPtWjlmYJI9W7vpzCzq8dJYt1CueA8B7rE4hCobDXUI18nzIPVYOvmDUMz3z0nTtNnRlpPf1fO/sqlTWMe2Np+ck+Qz8clWcS7Elc36O0zrlYwQfI7H5xSw7WDrdMO8LPlY7ULKHDPfbuhLXFLAqoJbw/FoOU1rY2wjGcmnioWSuBwhaDhnYjE3SM8WkHVfEY/dmfcis+batOwHDme1XxVzEDcFrOHdk0sAi0pzHd2EsfbYeQFZE20nzHrnLgNEx8pdqpXEcG6IucRAgegJI/GmtlLjy3KNtrZJvhuJ7oTzpJG4iEpCfuceuk/GR6Gp+kl/7FMwN4KXg7+e3HTb0rOlbZysAKoe+EZidyTp1NXAwuAG5Qb1Be4WMmpgLCwTgoo0mpeCRV/bTEzh7S9Wn5Kv/wCqt7LjtM53L1UNUeqAtV2VwwSxZzbIin/ERP4ms6eOSqqTFELucbD87EuJsbMTtAFY3TmYnrXp2z6NtHTthbu1PE7yuYnmMsheVxlq6oU9hsPnaNtCao7Rrm0UBmcLgEDxKnp4emfhunrOBgkuGGkCK832xtn9ZUtmhyw2tfkSbroKWm6GPA7O6a7gDOx2WYB5nkDXX7V26KenjEfzyNBHIEa/RZlNRY5HYvlBt2rIds7NkrcvW7YttkkhdFLjScu2ulczSVEkkoa45ErXcwNaofYzsomMw3f32KzcZVOgUgR5E75ta1H1MEMpZJi3AYdbm/HuVYiQt6tt+qvMJ2Xw1pg4thmGxc5oPUA6T5xXWw0UMegv2rHfVzOFr2HJWt1wgltvr8qbtCsFJAZd+4cT+ZptNCZnhqdwuIsXGgM6yNJUHX1B1rnx8T4WjHHc77H2+60XbLz6rkn6XYByNmn9sHQH+HpUA+J5TLiwdThv8eKf/wAW3Ba+alXMECue03eJzIEERvIrcoNtQVWR6ruB3qhPRPi5hRctbF1TWK7NLm4niW/33+aoH4VmU5vUuPb6hX58oWjs9F12h4zct4op4XsgBWtwIYMPGGPXX8POq9ZWlk+DVu8cb6rpNlbIZLRB5GF5zDt4sciOXqsxxHDLbuEIwZBqpGpytqA37wmD6VnTBocQ03B0W3SmTow6RtnDUepHLeFGxBymfQ1XZmLK3PM1p1TQOhPKn77KEP8A2y5WHAOEPi7mVdANWbko/M9BVqGB0zsLf6WVVVsdKzG/M7hxP5qvUOHYdbJS2p8IXKNZOgjX1rF+IqL9KccXyvFj2ixz7bA9qyqGqNUSZPmvfx4ei6xWMFoydd9OsfhXNsiMmQVt+q867FXWOJvXl0YgidP/AHHzH/prpdqNb0LIzp9Bb3VSnF3ly9N4djiyjMdRvXLTQgHJXhpmrmzczDSqZZnZRuVRxhtCCZif/FXowQ6yGjK6zt+9V5rUFNG4RTsIQFe4VGw90W7pXxAEFTK6+frp8qKuicYzLF1m+nao4ZxfC7Iqv47hcl2ev0qGlkxMsnuFiqy68VaaEl0X3EGKGg3zQqDtL43sp+7/ANTR+VaVB1Wvdz9AqtRm4BetWOFr3SlbggAA6aD0pNk7RpaAOfI27zv4Dh+aqvVwSTkAGw4J1OFK05bgJG4Ij1Fa8HxQyRxGDLdnn5gDzVR+zSAM1ExWCa2YaNdiDINdDS1cVS3FGVQlhdGbOTdu5kk7QDWd8Q05noHhuosfDXyVigeGTC+/JP2uMW2A8Wu2xryp1K9p0XTNAKbxdwXEzLsdD6jr7U9pcHYXbtOxIGhYXtq0Ye555B7sJ+lb2yxeZvf6KKbJpVz2MwzHB2UXUInesP42ZhA5/ETWjQiF+0zJMQADlfeRkPDXtVWqxinswZlXWWu9XOqNjMNmInYTp1rifimpcJmRbrX7ybey29lsGAu5qoxsreOXTY6ctBXOR5x5rVskv2jOpmhrhuSgK04Tfb4VJAAJbznYf10rQ2RS9NWsJ0Bv4ZqtWPwQk/masFsk7Cu8qto01KQJnht9LrnY6eSQXYLrEdk7bNicYbZXvCLndhpys5ckAxttXO1W1HUpxt/kddbC9/6WxFTMkIEmgtdZrDYmAQ4OaTJbeZ1medVZ2uc7Fdei072Bgbu3KPdiSSSOsGNOlPaTbRRT08bsycPMJrFWgoUg6TG0mnMcXE8Vz20aJ9PhdixAmw4pvuc8BSdOUbknkJqRpw6qanpJvlc4AeK32DvvgraC3ZTuolxmIvM2XUjNGYk7AT0q/DX9E0BrRbfxKqVGw21DnFzyTutaw7ffRaPDcJeWvwQ7i2xBIygoIKg7zvrWD8QbS/cdTPYMw033g2vl6eKyqOJjTiY64BcBzF96re1uIRMOzEwWRyn8QX4T0JmsPZ7HOlA4EX7FoyuAF1j+xnhtOer/AEAH+tbW0+tIByVWmyaVsOGuWmPKsSYW1VsFXeBxOZhbDqDrJJ0kfdHnP4HnS0bYGTtkqQcHDj9vZVpw8sODXcoGIw7IGB0VidWOz7Ak9Gjf0pZ3ROncYsxc2/1+ymjvhGLW2azD4jMAdpJETqCOtXAyxsmlyljF6cqiMaLhTe1/EhbfD21l7hmVAJOQjSI5yNo51e2LPI0OP8E+OjZM12PLLI8Cq/B3cRib9uzedEknKWRxcUkaKFeM4nKD6+VNqmwNY+eIC+8A5H6HsVmSljERdE6+FNdqHbh7Kl/IxcEoULSIInMCNN6r0TW1bS6O4trdZjpbapqxauH4o66Ak05zoxonjFvVXiLZfGAbhCvyCwfxq9GcNMTxuq7s5rLfcI4tCFT0Nc9PCcVwraOH3rmIvRbMcyTsAOtSNa2GxcbJrjkrkYm6n2L5WhZJGu5IE/IVtfD8MtRO17TZjMzz4Dv9FRrnsbGcszkmor0HJYKobiZbrKFKiYUmIYkTC6/j59K8821RCCYlgOH0+39LraNr3UzZSQeNt27P89UYXigthgx8LCR5ECsZ9PjsRqn3WV7ZYjPh1IOj3R8wFY/yrX2YzDMRwHuFBOeotP2eunDqh3hACJifCBBrNqHY3kjifNShuS5Hac3MYlhVRVzEMQD+yTlB5mY1+VdjsmuqZC0SuviPkB7qObZMLaN85abgZeIzPmrDivFrdphZJ+0cEqOQ/i6TrHpUHxPA2QMePmbr/qfuqeyoJTG6S3Vv5qruzmQ82GvvXKttYhaal4+4oVTposmoYmm5HNLopPAVOQmPi3PnMwPSBXY7Bo3YumOQFwOZ08vVY+0pxbo9/otNgMMTbJVgJmZ2BHOqXxX+69sZbpmDyOo05ZJuz+q0u4rzTsMge5iGbX4eZG7Mdx6VnbVeWMjA5+yuwi7nKm7YcMOGvF1H2d0lgdfC33lP4/Pyqzs+oE8eFxzGvMbiumo6m8Vt4Wd7wkGa08IGitdK5zTdIHlVHQk/KKQixJWbVvxmKI7nX7lKwJKkMDEMPXQTIpjzZa9KL5nRbDgHBL2KzOj93cUZrZdS2dhrrPwj94g1murRFK3efRV9o7RiaOiAuDkbcPzct1a762ALgEFFMqVK5/vAQdP66VW2+5lQ+OdpucIB7QSuYpmNa57WjK5I7CsX/aEFaxnDaghY9Tz+tN2PiEuEjmnT/IVj8PbdLdgAz37FVAJmSwAn1zCtiQse95P8dVUza0c1c2kxFknNcK2xduYcuuYjPbIDDQAwZ09KqEQSZAdbDiAPPRX6WmlnJs4Za8fzvW5x3DhYyZPhAAHqB/Rrn45zLfFqlAyUHit/vwA+oFWIQYvlTLXWeThVu5i2tiQiWVcgMZNwsRuZ0itE1DmU4fvLrdyiw3kwnSyuD2YTSBcXQab6wJ1zdZqSLa1KGAPixHecVr91k19O/EcLrDsT/H+0+HwBudyRexjSGuQCE1OkjTT9kdNTWfRUdRUWxdSMbt5/OPgtFkDpBd2TeH56rze5xi/cvC81xmuAghjEgqZEAab10YpomR4ALBXImht2tGRVv2n4p/eOLwzRlLm2GXkGLKrR5SpI8qp0dP8ApIZBuF7eF1jVdO6KVrD2jsWttXFRSDvWK5pcU8KiwOrXHPNj7TWvJlAG8gqbM5j3q1wlstqDGv8AU1mSOtkVbW37PYdbWFa40Kg8U8yB94nz5D+dU5KR1ReS+iie+zg0KBxLC3EuG4LjEXVWUEQpAPh0Oogr9afHVYYhGw2Gu8Z/ZTNcC2xGYJz7f6SJjwujq69DlUgHzKnb5Vv7O29LCf3XF7bWtvy33OvO6z6mibJm0WN9Vkf7QcVbcWwjt3isZWPCQAYcHcEH8T0q07aZrXF3R4QNM7k9q29hwOhjkYTdp9fuNVh14g50Jka7zTjA0ZjJNdTtdO1jdDe6tuO2lUYdVZipGYq26ZsukR61XpxI0vL22Prqs6cAODQb2K2TWLl63GHCM+UMJdVUFjAkkxImY30rGgY0y2fkFZxNFr6KF2c7OnCYgviDncKSAiu4V58echYkDbrmkV01BUQE9NIcLWG2fHQJ+0K8vpzBCDd3/wCfuona3hl27jfsiD3ihlbN8PdqJBiSusH/ABVHX19M+QyNdiGQ049tlNsuUw0XRvFiCfNT8fh8WmEF1zhz3VtmYo/iAU7kQJPkKw2R05ls0nrHIFVZpAM2aKo4YuJxTE5TlOUxlZZEaBZ0OmunWrojpYzZ7wLc/wA81HKJWsDrA34H1WpwnHO7IQBQVHwnkI6c/Wumf0UsQh0GVrGxFtLELK/TzsLpS087jLNXHF8RnsDunKhgXZR8JKxmU8xuDG1cttGreSYJx12kAO/7sN7E8x9VbpYrdZuh3cCsB2RvlO9jdu7Hp8X86ZtJodgvuv7KWl1crdra31ZLsm22+vwkSQw6GqAcYiHM1H5ZXo5XRuxNWJ4zws2LhQAkQCNRIkc429K3qeoErMV1pCplIu2MkHhcqFw7AviHyWkZ2MwBBJjfy61PLK2NuJ5sFkzVQfM1zRovS+Bdj7Vi0Llwi5ciYPw2yNYjm0EenLrXL1W05JX4GZD1+yuOq3ubgbkPVK3EDbzAc+dIIQ+xKpFW3B7ua0ZJJkEDfUkiI9GNJIz9shAOF11gu3GMzgrkdftJ8SkSAp118zWvsqLCb3By3KGpeC2y5CBL3DQZGSGIjUFchB9x9Ku0DWyTSB+bS63dnkq9SSI24dbLYcEn+7y4ks9+7diAQc1w6kEGR/Ks/aOy5XTieJt2G7cr9XDlu48e5PgqWglrjY+qs1xQxFuG+Ib8tudc+6IwvWg2xCp7lnxRVsOyTNFXcFUHiF7O6ppZQZiBJKlsonma0CWiGIuaS0Ek24AqPA9xfgGYHhzXpNvQACD7H61k1BY6Vzo9CSRew1N7d2iYy+EYtV86rblWOwXUny6V2YJvkt+ocGMxuIsN289iueznZxsS7qXCC2yq4gm4uZWKnLtBykTOlVK+r/TgXaSSCRwytf1uqUO0WXOEXCV7a2OIWQuotZWM/uyxpgc6WkeTqb/RUqqpdNUB7tw8lpMZi7feGTkzAOAd8rCQCBseVZccb8OQvbLwSm4biIy4qvsNltAnmR+ZrRmF22Cz4D1yVK/TwrLatjvbr7qpEL5Ftp9KpCAuBkfk0eavuDm5WNyL93FXfF8PisTaSy98WhdLKE7sAW0toxaQGmZCrzPi3qKmmiDvluG566k9yazqG4UqxYuYLC5WfvCoAzEEEDaWB100qlKWT1BIFvzd2qVxvmo9vHhkcswMAajUHkdqcYSHDCEmqw3ai9GKuAkeEoqxI8OUETOs6knzJroaSO0QAW9SdG2lGIaqR2O4Mb9+7BQd2hbxf4iCqj4j4PrNTT1DYW3dmuZqcfSERm2o7r6LrGWD+mWFaNFRoBmN2g+fWo5agSU5c3hZVomFrw1y0tzFZkgaRyGg1rBbHZ1yr6kcF7RZHi4pZZ8LrMTEMH5H51fqdnVElMBE8kEdZvffLnxUb43RvtI219CrbE4hEPegBg2nrzKtWHE1xOA7lM47lme2VwHC32QQGVRA2GdlED3rS2cD07A7cfQFRSfIVeNje5tyUYrbSc2cLACxIkGqTIw+Trbzp3p2ejV5paZr1y49uVW2rtq2otloVcx1YwwHnrXWE9GADqfot9rwWtx8h3p/hXG2sXJMtmkMCdGzCJPmOtQ1VOKhtyc06oji6MsItYZEJqzxBrCkrIJ2IPMDn1GtEkAlIDtFy1LG4se8bvurTsy1y8rOzwEywp2dtSM3lIFUq0MiIaBrv4dnNXmRABhedcyOSpeK4/vLzFkyOT4oJ1O06nf0q9Tw4IwAbha0DnskMdwQNDprmFY9hQBeLGfBbaI0Mm4P5mq21M4w0bz7Lm4v8h71vWu5XdiSBOo5GBqY67+9YAbdoAVwZG6yeJ4jbNw+KNTIbQiCY366VrMgeG6KIvF1pOy1/wARJMZhCdPM+1Z1aCBYbtU8WOay39oxJe2PO57yorV2N8rj2e6rVZ0Ch8ax5OLssTmFq2Au2oBbStDZjcLb8yVFOLkN5LVdkeKlLdxDotpbZAJjNnEkjpFbuzpP2vH1WbUsubq/xTW2Mo0OwnMokSPpP41DtDZVLVnG7I7yN/b+Ap9PVSxdXULjg6phLtkvdzXLko4BHcpKloBP8Ma/SuTAYHWZmtJxc4XKjYK8E4hjSwtmxdxFu1cDCQCtgsrRsR4WHqRVrGxrQ0/9SfNRh72vBac8lZvcw0nLegch49PdSaxnwNLiQfL7q2Hu3hZjjnYVLNspbvZSAGHequV1zAkZlAjUee9b8NW9z8ICJK1sgHStBtbMXva+Y5qfwXgJslrqENduFnuOshSNwoLahQPxqpW1L5JAwblUAAuRoViuNYa5ieKYgIoLw+gKgfAFJmY5zWhG4NhBP5mhgGPMqt4lhriXIdhci5kzq2ZDGsK2xGtLGWaDKw0W9U1sf6UsbkbWsfzVT+OEi3bA0AzMSNDMAAfU+1NZms7Y7Q6bPcL+3uqFbxRgwYysQRvO4ip8IcMJ3rZxXq3udnhaB4ra8JxjXJfFXMzBABmiZcl7keyVi1cYaQ2Fthy5ZD3VWta1rw2wBsL9/wBrJzFccKI62/EO5IkGTnLMqD5Sf+KnxbMc8B7ss9OW/wAVQxnPCLj3KrcPxD7NVykAJlAOwyQCTFTmieXlx43unQuY97YybXyVbw9bdy+DiRmU5iSGMZjsfCdRKgQOtSzl7I7Q5HLwWvVUls2E2a2+vP8AsrY9gL9iyl9bkZ2NsTHwgKVkHeJPsay9pxTvwvZoAb96wY2uOapr2GVuJXgzFVRXMjcZbeke9TteW0TCBckj1TDnOeSnYy2cLh7TZgbt1RIIkDOhLECIECRMnlUUDxNOQBYN9ircLHEYuFj5hYvht5u8Ik+MQ2p1G5mN63JMmroYxifr9ua2XBr6IYUEgolxgSYlWyTrzGYazrPlVCro3vjxXFwOFjbeMtVhVMYjkccV7lPdqcYt0NhkRgwv2UaYjWLnLfSs6ghcwiVxywuI9FVkcC3COIVT2i4g95Vts5tW5fPpmzG2xGsHUTGmnXWrlHTiO8obiO7dqPop2Pe3rNGnt2KIHtix3FjxPdZS7HTRTKrrtry6VZY2R0uN+VsgFfpXmSS79wTuL7H3Eu/rbbIoVmdSTE5zky/tTbIInmKb+vawYXNIdmLeG/hmq81XI8uBFv6S43hdtsD3hLC4gJUCMrZ2RWDc+kfOpWz4ZAy2vssenc4MeAdVOwZSxbXxSHAACjWRpqDEag+9S1lKJWDBqOPPVaMdNK25c4H7KHw+3avYl2uICJuEyJIC92gmPOfeqjo52x9GzXy338FG0Y32Cg8AxDW2fIucsAoTKxJJJIy5eYjbnrUlTCJG9Y2tvTtnU4mc+7rWC13A7lzGrncZEDGfA4DATqrEQ0EBTrIrGqo20uTcz2/nanlttSO7t/CseOCXcQxa2M0sgM7gsisxP7oLx8q2BUsjGF3AnuBt7JraizHC2th5fdaPieEuYTDWFBkq6qWU6lmYSFUiNNYnpWbFLHUTPdbUXseQTZnk52VF2hLm9ZW5MgAakE6vzjSdK06WMRxlw3i/kqlTe7QVMxLtdxl4rBC4fL4lWFHhMbaQSYNMgkLY2YtS76pSy8paOCcwt27bYNZcK3do3xZSMq+n0861KZw6LCe/xSso3yRh4tyW24fxEYm0jYpbSPMq1l5cw0EXVC5YMToTuNBWVW1pp8UMZdpv0zG7O6i/TuDusNFz2l4Il7VyqplzBVYrmInYjy6VnCTo7SR5EhOtiyKq8Lgks2ycvgYsTJJgjwjc6HLEGnx1GJ4L9bEX7QksGmw/LKel3CgAMbgMCYQH6k61F0Dd7k8Occ1ZXuOK6WgVzsgbMTBDAoykt5zE6c6mDula42t/aa9gDslL7N48ly1xglsgqluAABIyt11AI6e9SQuDXHGO/wBlG4X0WR7L4db/ABzHkbBbwWNIIu21H0Bq1VSMZTg+Cay6j/2gZLb4bDIRozOQFyhFUEBR5Eux+VNpC5zC86bk6Q5FM3eFd7hbzlQxC5UB/ahmkekrWjTx9QuKSnfhJINivOb8qV5eEMPrr9KmYAQTzVplVK0kg5qRxRGC2pJLEeupCnbrLEfKkiDbmwULpHOcXE3KkcIsOl4W7qugY22JIggAyGE/ECAYp8gFrp8dS5gIGeYPgrhuw2IfGdyjqEdRcS62xDAGIXUnMY0HKaecLW5qDpnG53px+APbKI7LmS+FYanOJGW4p0geR19KouLDiLexWBWS4MN8iLev1Vij27WHtgJN12fM2sRoyZtf2ZHyNPZcsFlE2qdGTZV/CIc4x2Bdv0a7kCzJdioBAGpAGYkdBUYZGfmGQzHaosbi4m6u8Nihi7bW11VMozPOUFQNBzk66Vluo/082O+WatdOHssNVe8G4HhrKEC3lnL9oUUkRzIJJI61Zp6jDJie4m/kklmkeNfNSOG8BwxZlfUnwMF8KlVfMAOYBIGx5Aeqz1+B+EC40TccjgCSstxfg97D4r7SIuXmdCAWJCWwik9SBGkfOljjie20elrW4XzSOldv43UDjXZ293AvL40W3acxq/8A6gk/CJ2Kj3q9hDWgDQK1S1QGJrjqLctQVVdnuFm9dhjkREa45M6ASFHqzQKS1yr76wRRuc03JOXgtDxG+yd+2GKG2TbRgSSX+zDG8gPMfaA689qr1VMyVwe7+P54LOZUB7XdIc930TVrMbeGUGFZ1kROYqyMoI5jw7c6RjG4g86jTvVKKQNY5ttbK1wzZMTcZ7TFULNd8AyqMwJEeY1jpV+yDM4i11z2SuWT3jFQTmdjA0BdgwA8hkOnlWPtE1AZjgNs8+z81U0Lhis5V3ZctZw1/ELpDkA6fdSdPc+1Q1hc6Vjdx9ynQOyd2rbcN4pa/u02wyxaw4DQeeSPedfU1C5pN76k+/0S2sbqi7K8Pa0+ZmHjZ2EfCVaI168vlUs5jcy4JuMvBMxG1lJ4tZBYaDKGzbfeXUH3rPjcA4/mScXnJZjtXgHbEWrttCwbu1027zNAX56a+dbdO9rm9FfPRV5HG4cdyWzZfD4jELdSSwVTvAMaGfJh9DU9Oxulr4b9xTjNYudxCp8S/hU6r4EMjn4QOXpselNu5py3rqNlOhdRhrrXF78dVJwfFmz+FVKk6qkjLqBIEmmS0/Ta68VBX08EcWPEcu89i2GC4qe5a1ckKSpBP3SSsIwPU8+p56VRNM0gNbe9r5LCLxqFExnEClv4fAzMIM+HxaDXU71AaYF99FE9yi3eLa6eX4VYF7JmJSrF7uiHaSi5gSDGpRoWfMgVZp2Zu4WUziplvEkgFgS5/eYx+6Kz53EmwStCpOweMa3fxV0ff0n1csfXlU+0h+yxv5okhzJULjfETiuJE5swtotsagjmxgjzJHyqxQwGGlAOpJKjncDoncfxoWc9p2YLkLoEAnvSuUFj00X2rVp/8duarA5rI8VQ94+g0W3bX1Khj+fvREeoO8qcPstDj8B3b53EMqxbGmhZmVWPyKH/AMUyA5FRuedApeJx17E4ewl60qtbW0qlBCsqOUBEjaGbTafWnSyMfYN5ovYq87LY65buZL9zNmtZVgM9yBPgUD4fva6aCop5JHNIhGY4pzXNJ6yssVdthLt0Mrq7nXQkm1rEcvgIO8zWPTNe0hjuF/e6mfZM8BWx31rDly737ZzAhWRAilsn/KZH71ajHSNjLiNNOagNibJns1atrh7jouS9eQ6EgyrMSr2o2EEggagiqFROW3F8vQqVoGqnX2TCFctsHMLlxwNywET6kx7VV6QvycdMk/QJzvrl/Btcy92xYCBPwEEgiddSIp78LWYm8bJuIqIb4F1oYDVAF8yNQPnB+dQWMrC8C3L3Tw4A2UziN0XL1jvbeZMrAlgQoYkaT/g9iavbOA6J8hOf0Ucx6wC0F7FpbWWfurakKMoIHQRlGg2oLZHOsClBC8y/tE4ul24pt5mtABVcSpZlueMkxLDQAT0kVrQNLG2cq0j7nJZ4hragGQdAfUiSPYAT50uLqu70gN3AK+LKtnDnXOGBHTLKjbrJFVbdXvTmlQMPx+4zEZ/1hAOQECcoA19JEeVXpD1bpGvN1I7OcdGFVmAUwYOcEETnyMAD8XicQTEHnVZ7CWnCnNd1hdWlqwU4YixmW6t0QAPDcJADMeuo9zVLFhmueCmZm26r8F2auW8PduElbTW2uKEZSWKFiouSJgADTzncVJLKw4TYE3tnuvwRhdci+S1t3ALbwVruswlNQxOZWZc2h+c1RqHNa9ru4pwzCzl7ilxlVX0J1kHeov07A4luibc6FXtmwyW4XZklSTqrjVfrPsKjcQHCQG2YThpZUeNZmVi8FwrzOrBirQZ5gmrsE7hKXXyJz5pjm3Fkx2W7M/3lZOS4FuJAykeFoGknlsfatUONwy2t1E0kXKkcNwjXL2W6FsqjFCqoBLCAwY8xIWfn1qvVVAgbgbrx4XUgL5D1itpbwVuzatXbqo1wOVfQSYkoY5iADVOEBkTZicsViPROcdyyd1e9zIeYzr7kMPaKikd1sYTSsyUIJB3BI9jVi4OajXPaW62dBmMd5MSYmZn1rRhA6L84JSesrfCXmyMczTmTWTOtxx+GlUcIDhlv9lKTkVE4MYt240lwDHOWG9XGNDnC4/LFRE2Cqezn64/11pZ012gUbtG5GOeCdk+uWrEX+LxTQpiqDiLkgH7Ub/7tKY35B/r9UOV1ixNy7OviG/qtQnJotxQ35laXLrG5BJgW9BJgTvA5bD2FRxtHTuy4egTpCcIUC4xzW9Ttf/yjSn/3O5A1CidnPFgtdfFe315E/jrT6oAObbgfZK3Q9qkKxHEcFBI+1fbTdWB9wSKsP/xdyiZ86j9l2MrrsWI8jkJkdKxawa9isM1W8x4m9rr9km/ndE1mHR3aPQKc7lZcZHht/wALfl/M0yQ6BOdosVgtcxO4kzzkMNfWrEmQFlC1bBvFhDm12315+dEJOBye/cumOg9T+FWpCQxqjGq8wvj7RhyDPA5D/wBQ40HLTStSPM58B6KFyr8W57uyJOqpz6aD2FSHf2D3TRqFa3z4bH8I/wAxKh3D84JW6LPYD9Xb9bh+cJr61dl90wJ2PDiPW3/nUxuhS/yC1vCr7DvFDNl/Qpyycs98msbTqaqWCmbp4qyT/ZX/APi/kazZv/Ib3+pU4+VWtlydCSQLFqAToPE40FVH5xO/2PqlO7sWW4ko8emziPKpYScuxRuWkPwp/CKpSapzVR8Z/WXP9yfzq7SfK3tSO1XP9lDkO0E/e/8Ap/mfetmc2AI4+4UDdVecc/2l/wCL/tFY1Z/lKnbouOLMe6wxkzO/PnUbTkUjtVW2/wBda9GHyjarbvkTHKoxA8bep/GgIX//2Q=="/>
          <p:cNvSpPr>
            <a:spLocks noChangeAspect="1" noChangeArrowheads="1"/>
          </p:cNvSpPr>
          <p:nvPr/>
        </p:nvSpPr>
        <p:spPr bwMode="auto">
          <a:xfrm>
            <a:off x="155575" y="-1646238"/>
            <a:ext cx="4581525" cy="343852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7412" name="AutoShape 4" descr="data:image/jpeg;base64,/9j/4AAQSkZJRgABAQAAAQABAAD/2wCEAAkGBxQQEBQUEhQVFRUUFhQVFxgVFRUXFBYWFRUWFxYUFRgYHCggGBwlHBUVITEiJSkrLi8uFx81ODMsNygtLisBCgoKDg0OGxAQGywkICUsLCwsLCwsLCwsLCwsLCwsLCwsLCwsLCwsLCwsLCwsLCwsLCwsLCwsLCwsLCwsLCwsLP/AABEIAMIBAwMBEQACEQEDEQH/xAAcAAABBQEBAQAAAAAAAAAAAAAAAQMEBQYCBwj/xABEEAACAQIEAwYDBAcFBwUAAAABAhEAAwQSITEFQVEGEyJhcZEygaEjQrHBFDNSYnLR8AcVgrPhNHOSorLC8SRDdMPi/8QAGwEAAQUBAQAAAAAAAAAAAAAAAAECAwQFBgf/xAA7EQABAwIDBAgFBAICAQUAAAABAAIDBBESITEFQVFhEyJxgZGhscEGMtHh8BQjQvEzchVSNBZDYqKy/9oADAMBAAIRAxEAPwCvAroljLqKEIihCIpEJYoQihCIoQiKEJYoQiKEIihKloSIihCIoQlihKiKEiWKEIpEJYoQilQloQlihKlihIiKEJYoQihCWKEIihCKEJYoQlihCCKELjLQhRopUIikQlihCIoQihCKEIihKlihIlihKiKEiIoSoihIlihKihCKRIlilQikSpYoSIihCWlSooQloQloQihCWhIloQikQlilQiKEqIoSJYoQlihCSKEKIRSoRFIhEUISxQhEUIRFCERQhLFCERQhFCVLFCERSIRFKhEUiEtCREUJUsUIRFCEsUIRFKhLFCEtCERQhLSIRSoS0IRQhLFCEsUJERQhLFCEUIRQhRIpUIikQihCIoSoihIlihCIoSoihCWKEIihCIoQihCWKRCKEIihIlihKiKEJYoQlihCIoQlihCIoQlihCIoQiKEJaEJYpUiWhKiKEJYoSIihCWhCIoQokUqVEUiERQhEUISxQhEUIRFCERQhLFCERQhEUIRFCERSISxQhFCERQhLFCEsUIS0IRFCERQhLFCERQhLFCERQkSxQlRSpEsUiVLFKkSxQhEUIRFCERQhRiKVKkikQqvjXE+5AVB4zrJHhC67a6mRWTX1r4ndGzLLVdHsbZcM8fSy552A0GVtfHiqVON3gdXJH9cqw8b8WLEb8brsGtjwdGWNw8LCytsNxoR9pE8uXvWgzac7WYTYnisefYFG+XGLtG9o9uClYbjdgznLA8sq6T5kn8qSPaU4d1iDysmVGxKN7bRtLTxxH0N/ZSrPEMOwnvGjNEBBIHXVhVqTa4blhWfF8NuebmQW7M/dPXLtokC3czTyIyn/Wp6TaMcxwnI+qqbQ2FNSt6RvWbv4j7IitG6wwL5BKUPSkDgdCnOje35gR2hJFKmIihCIoQlihCIoQlihCIoQlihCIoQlihCIoQlihCIoQiKEJYoQlihCIoQlihCWKVCIoSJYoQiKEIihCjxQlSRQhZzjilrrA7ALl9v5zXK7Uef1J5WXoWwIW/oG8yT33t7Kne10qk1y13RZZJtVp5KrkJXt0NcgxEjNcq8U4qFpsclLS4AQZ13351Ebg5K+3CRmpmL4w8gzoREDaRvU8tRLP8AMVWp6Sno/wDG21zf85LvD9pbqDIGOQ65TBX2NMY+WM3YbFPmbTTZStBBWmwx7yyl0RlaRuJVhup5jfnXTUdV07cxmLXXAbV2cKSTqm7Te3EDd25JYq4spLFCERQhEUISxQhLFCVEUJERQlRFCRLFIlSxQhEUJEsUqERQhLFCEsUIRFCEsUISxQkRFCERQhEUqExFBTgE6yq9h2skm5aIZ1MQ1uYYp6VzjtsPL8TPlBzHEcV2kfw5Gxojm1cMnXOTtwtpZZ3tFYKvbYgjOkiRB0P+oqrtGVksuNm8DctTYcEtPTuil1a46G+X93VSLdZuJbzW3CbFsKakxEqt0TWlMNTwgtTXdEVJiuqboC3NIVNJdK1pXLEkQackeTaxXKrQosJtdbjgWENqyAZlvER0J5e0V0tDB0UWepzK4fa1X089ho3Ie6sIq6stLlpEJctCEkUISxQhSLWBuOuZbbsOoViPcCoJKuCN2F72g8yApGxPcLgFMtbIMEEHodDUzXBwuDcJhaRkUJbJIAEk6Ckc9rGlzjYBAaSbBWeGw9lP1gZ25gHKo6iRqT9K4zaHxPJiw0oAHEjXsC2YNmC15NeCfu2cKHDDvCpHwSJB/i6eW/nUf/qibocIb1+O7w4p3/GNxXvkpHFuCJ3IvYfMUIkgmYHMj05itPZe3DM8RzWu7Q6Z8CqtTRYWlzN2oWeiumWaiKEJYoSIilQlihCIoQlihCWKEIihIlihCIoQmIpHi7SOSljdheDwIWaw3GnwdyVAJ1BVvhI2IYcxXDQNIN161VuZJHgO/Mcuaa4pxkYlBKZHXNsxKFSOQbVSIHWae9ouCmRhwYc75d6qreJM0hjanidycv3BFIxpTnPBF1Gz6VJZRl4tdd2rs6UjmWQ2ZrskrUxKo7LUoN1WkbY3TlhwrqWEhSDHWOVPaAmm5yW54TJsWy25Qf6fSK6ikv0DL8F59tXD+skw6X/vzUsCrCz10BQhEUISRQhXXC+EZ1zMNDsZHP8AdriNufEkkEzqeCwtkTvvy9FtUdAxzA9+d1LfB4ldrmYDbU7elcW6qjkN3XueK1g22ibvC6RF1O8HuR6HcVapK+Slfip5C3luPaNFHLAyQWeFCs4UAkqZ9dGX1/nW5tT4gNXTtiAw3+bgeFuW9VKahELy4m/BL3BOgrnsYGq0FXtVgJFqOAYd7+HNvNlQFpP3jI+EeWtWaWV7Hh7bdUgqvMG2IO8WWex2CazcZG+6dxsZ1B9q9MpaplTEJGb/AMPgucliMbi0pm1ZLGFBJPICTU0krI2l7yABvOQTGtLjZounsXgblojvFKzqNiD8xpUVPVw1IJhcHW4J0kT4/mFkxFWFEukSTA39QPLnUT544zZzrK1DRTzNxRsJHH817k2lxSYDKT0DKT7AzUYracuwh4up3bIrWsxmJ1uz218l3FWb3WeQRkUsUqREUISxQkRFCEzFKnLEdosE1u6zH4XMqeWupX1H4Vy9ZTGGQ5ZHRd5suuFTCAT1gLH6qvsNrVGQLfpji6qRRBIovcKK1jYrm+ae1RPK5G1KUoOSW1vSnRRt+ZPioHK4zNNuNYpzdExwLnWCmYHh3euqdd/IczU9PGZpAwd/Yo66RlHTulfu0HE7gt2qQABsNBXWAACwXlznFzi46ldhD0oxBLgdwSRSptkRSOcGi5KcyNzzhYCTyzSgUBwIuEr43MOFwseeS2/DdbFv+BfoK8Y28CNpTD/5FdJSn9pvYE4TFZmqt2QADSXQoOMwv3hvViOTcUJi4ALZIEaH3p4uXgFLuWey61o3TFc8I4qbMCPDOtQ2cHYgU1zQ4Ky7SOrWZAHiykeoO/tNb2xKwtrGvLrMDXYuFsveyo1UWKEi1zcWWVGNa18EyecHxenlSbW2g7aEltGDQe55+ifS0ohbzOqqeN9priHuz42+KCdEMc45wdqs7Ge6kLpGjUWz9VqR7LZVt/duButbPxuusVxGLKOkTciMx0GksT6RHrXYTVtqcSs1OnusWh2QH1z4Jr4WXvbU8PHXsWJv3GZi53JmfWuffJiNyu26Loh1cgm1xDKQQxBEEEHUR0pMimh7rK6tdq7xcNcIcaAiACfQjnVyCsliyvccCs2s2TTVIzGF3Ee/FaVuLWQqsXHiAIH3teo5fOtk18IYH313b1yjNi1b5THhtY6nIffuT9viWGYaX1noVca9AQD+VV27WiJzBVx/w3UAdVwPl7+yftEMMykFdgVZWB9jI+cVbhq2Svc0bvNZ1Zs2Smja9xvfXI5d+/uXUVZWamitOSpq/YV1KsAwO4NRvY14wuFwpI5XxODmGxG9ZTi3Z1rfjsyy7lfvL6ftD6+tYVXs5zBijzHmPquw2Vt5r3Bk2TuO4/Q+SqWWfEKxwbZLq5mZ4go91ZNTNKpEXNkjilBSvFkls60rlG05p7vQBUJaSVZErQMkYZCzBVEsx5b1IGlxs0X4JWvbE3G823kncFocRafB20yRnckudxCxCDy1k+laEgdQsbb5na927sWHFLHtiaTEP22CzR23u7tyy4dqg47j9258JyAclO55mfyqGorZJsjkOAU1Fs2CjuWZnidQOA4e6Zw/GbysPtHgbDMdPTpVY/LZX2u613BaKx2kLJDKpM/FHiPzpIayaA9Up8+yKWsF3j7e6gcR4iQrAsWD6qRyHSOUEVLJMZes43UUNM2l6kbQ235fmnOD8dZBLBWGggjw7bwI1qr+olhcTGbZKaalgqmATC9jr/a9Q7McSS/Y8GgRisTMaBtPLxfSuO25ifVGU/yAPlb2WBU0v6d+Fum5WNxayQVG0quxvEBaMRJ3+VWY4S8XT1DPG5+59f8ASpv0lt6bonWvKyNl2/mKaGua4XSjRUaDWrx0TVOtYfwj1qBz804BP4i9nCg/CggDqetI0kCwTcNyouJu5RA3/AV0mwNjGrf00o/bH/2PDsG/w4qhX1ghGBnzHyWC4zla/cjqAfUKJrX2pYVBw8vRdZsBp/Qx4tc/MkqBjbhZETkmaOviMmaiFQTGGHQX81oto2CZ8g1da/cLKMy6RUd87qSWPqYVHuW4p4cqQiI1SICKdiulwlpyXDg+9ODlA9pGa6tIaMVlGI3OVnwXiRsgnMR4laOoGbMsec71PFMY3Ywq01MKiMxO0I89x7l6AhBAI1BEj0NdS1wcA4b1529hY4tdqMlwVpyRGWhCSKRCq+I8MSGdV1gkgczzMc/P+pwNr7OL29LCMxqOPPtXR7M2zK1n6eR2X8Sd3K/A7uCx2JChwQJB5DcenUVixlxZYnNb0W0sJ64zUe8QD8LAdSKkbfiFYO0Yy7kubFrMdPc6CnvfhGahNZFxUqzwt7jhUEk+wH7TdBTqVrp3YWBONdDHEZZMgNOJWz4RwVMOJHicjVj+AHIV01NSMgGWZ4rjtobUmrHdbJu4fXiona2O6Qcy/wBMpn8qobZtgad9/ZbHwriM0g3YRfxy91mBho13rnukvkuzNPhzUNtzVoaKi4WcV2t4imFqljlIXVy6SNaQCylkcSM11aeKjcLqNq1fY7j5wzssiLkDxbBhOX8SPasmvo+maDbMeir18PSRhw1Hota3Enc+Jj8tB9KxhAxoyCxgFziATB3jT5cvzpWWGSUqK2hqUaJpVlgP1Z/i/IVWl+cIGih2B4zUzvlSb1JxfEFQQNSdh+Z8qijhLjfcnE7lHs3yRmPyrW2bsx1ZOIh8ozceA+p3fZV6qobTx4t+4Js66mvT4o2RMDGCwGQC5VznPdc6lYC/dEs/7TFv+IzXFvf0shPElevsjbTwtbwAHhko4vSSDtypmCwT4qg47HQppjTrJ8xXN0TFKDZV7XS5abdKWoJinAXUSENOOSGC5uiCCGUf11pWuGhUb4ze7QvRODScPaJ3KKfpXWUX+BnYvM9qf+ZL/sVPwuDe6YtqWPl+dST1EcIxSOsqrI3PNmhd/wB2XYkW3I8lJ/CoG7QpXOLRI245hPNPKBm0qLlq4oUFIpAb6JSLKLf4ZaufFbU/KDPXSq0lFBIbuYL+Hopm1Mrcg4rFJbL8QNhTFvvCI3IVZJAJ9CKwxQxPqCwDK58AtITvEWM62Wifsramczj2n8KvjY8X/Y27voq3/IPH8R5q0wOASyuVBHUnViepPOtGGBkLcLAq09RJMbvPZyUiKmUKyXbDEDvbafsqSf8AGRA/5frXP7YcHPa3gPVdr8LsLInvP8j6f2qg3gRE1iBhvddh0jTkoF4+KrTRksycjHkkA1ocmx5uXb1GFZk0XINLZRtV12VwvfYgEiVt+I9J2Ue+v+GtDZ1OHS4juz+n5yWNtysMNMWA5uy+vll3rcslG0vh+OcmSHquO7cfp+ZLl6Xabo+rJmPP7qw4dd1g1we0KGeldhlbbhz7Ct+GeOVt2G6OJ4YL4gRHPyPSqsMhORTzZRG4lbsWiWPPQDc6VMIHyvACYXBoTFm4CneAyW2H86kc0h2A7kNzzTS4Yky253PlV6ipZKuQRRDtO4dqimnZC3E/+1Lj2G1ei0NFHRxdHH3neTx/NFzFRUOnfid/SCtXCoWmzgV5rxAFGyNoV0PqNK4hsZY9wOoNl6zPUNla1zdCL+OijZqeRmomOy7F0DTFfJuLp0CmOKRoSvoKGi5SSGwUI3ZmrIaqJmyKLbFjHKlcABdMbIXnCNFa4PDNcYIgknTyjmT5VXjjdI8NbmSrs9QynhMjzYD88V6OFjQV27RYALyFxxOJO9cNiHssGUkSDEabyNfmPwrzPae0TXTuIPVGQHL76rp6WnEMYbv3p7h/HLlsjUkcxWS6HUtNirRAOqs0xHeuHhUgznI18x5mp2VVUYTA6U4Tuvw9ByUXQRNfjw5p7F4/DNCOWaeemh2+VTbNndRPxQuPMbj2j8PNMmhEzbOATuGsYRvDEn9rMZGnt9K2pPiOoDgb5d1vzvVQ7OjtYBeW9g7wHEr99dQBdKk7+O4AD6xNRbZmeYBnYuOfqfNT00Y04Cy3/EeJLiFAgZ0bVuoI2+grQ+E3zkPa89UWt2lUdqxtbhI1KrstdksdGWkQsB2yt5cUT+0qN9Mv/bXO7Sbac8wF3OwZL0gA3Ej391TMdKojVbZOS4belCidqlLUhCQOzS3GpjQrEjrrgtTwEl7Beh9k8B3WGUkeK54z8/hHtHua6OgiwQg7zmuC21U9NVEbm5fXzVzFXVkJQKhnp4p2YJWgjmnxyvjdiYbFV/EuGd7qGKk77kH5TpWI/wCHoB/iJHI5/f1V9u03/wAxfyWRvoy4oYY6sSBM+HxCQdulZ7tlyNk6O4urjapuDHbJabA8Ea2QTdOnIDQe/wDKrw+Ho3C0jvAe6qnabh8oUcdqbfelAGYcmlRmI3+IgR0qSnmp6ImKFnV47yed1rf8JLVRB75LP4EZAcMt/FUmN7T3XOZSUE+EDp1Y7k+VRzVssjrg2HALXpdlU1OwDAHHeSL+F8gubXarE5pzjkIyJl05xG/nVZ9TKTfEVcgoqUAtEbVA4lce85uNBJjNAA2ETA+VQPlL3Xdqpv0wibZmg3cPsok6UHRMYcyF2m1RnVaLD1AubrkHQ0rWg6qCWRwNgmrt4kRUrWAZqq+VxGFNVIFC7gpWCtknQEk6ADc+QqGQ3yCswANBcV6N2e4T3FuW/WN8X7o5KPzrodnUXQMxO+Y+XL6riNubWNbJgZ8jdOZ4/Tl2q3itJYSndoMNNmVHMN+M/jXikN453MduuPBdiDibdZtV0npV8nOycub+NbYEgU5sY3pFDBJqXJNXVzEG3bd5OiMfYUjWB72t5hDjYEqu7AWIw2KePFKAHpkkt9G+lXdruvLGztP54KKm+Ulafh9uEHUyT6113w+1gowW6km/52LF2mXGex0tkpGWttZyMtCFn+2PCTetC4gl7cmBuUPxD1G/vWdtGn6RmNuo9FubDrRDL0b/AJXeR3fRYPlWANV2xvaybuaE0oUb8iVypoKiac0jNSAKXFcqfwPB9/iLacidfQak+wqxBF0kgaq1bVCGJz+A893mvVAkaCunAtkvPHEk3KXLQmoy0IRloQsSVz8c/h/Kx/M1mnOrHL6LR0pfzitlimC23Y6AKx9ga0HmzSVVp2dJK1nEgea8tUSI6ae1cg/I3XqbLOFgozCNKW6bI1dAaUiRrcrq4wHBrj4a5iEYRbYK665grD49OX8jVSSpa2YRHfofZIZBHIGH+Qy58kxxC0Lj3HsoVthtt4zT7TlJirc88RkOHIFVYYZIomtlcC71+tuO9N4KyGBJI00jntpVWV5BtZSPrWxxZapjiFnIfUSKkgfiCaahsrQ4KJbXnVgnciNt+sV1atF3CqCWY6Ab0rnhrcTlE8jFmvTuzXZdMOlq5cde8uZgJnKgBjSAZJ11/otodo00QM8t9bN9zZYu1qiap/YgyZv59vLl4rSpgA6ZrdxHPNRIPynetGH4kopH4CS3mVgP2dM0X1TK4NyJCMR5Ka2TVQjIvHiFS6J/A+CssUuVcszAGvWOf4V43VvbJVPkYLBxJtwvnbuJsuugaRGAd2SzHESZKqDpqY+lWobWxFKSoDYeILCB05mpw/ghc3rmYxpppStbYJSq/tISmGf94Ae5H5TVqhGKcclHPkwrvsTYZbCaeG65n5nJ+VJtR7XTHiB90yAWYFqVslSZ611Hwo7FSO/29gsbav8Akb2e66y106y0ZaEqUWiRIBgUx0rGuDSRc6C+ZTgxxFwMljO0PZjKWuWvhMsV18J3lY+6enL02w9oUbmfuRjLeOHMcl1eztt3jEUvzDQ8RwPPhx7dchibbESE09ZrNY4XtdaUleHHRN27crLeH86HuzsM1XNdYZBcXlANOjuRcqSnqS5ueq33YjgptIb1wQ7iFB3VN5PQnT5AVvUFPgGN2p9Puuf2vWiU9Ew5DXmfstTlrQWIly0qEZaRCXLSoWL4YubjN49A/wBFRazGG9WfzcFoSZUw7lc9sgf0O5HVJ9M6/wClT1xPQG3L1U2xsP6xt+du2xXnlptT561zUgyXoFO/rW4pLi+KmA5KxI3RAPhPrTt6bH8hWr7Bcet4e49m9At3gAWPwg6iH/dMnXl8zWPtWjlmYJI9W7vpzCzq8dJYt1CueA8B7rE4hCobDXUI18nzIPVYOvmDUMz3z0nTtNnRlpPf1fO/sqlTWMe2Np+ck+Qz8clWcS7Elc36O0zrlYwQfI7H5xSw7WDrdMO8LPlY7ULKHDPfbuhLXFLAqoJbw/FoOU1rY2wjGcmnioWSuBwhaDhnYjE3SM8WkHVfEY/dmfcis+batOwHDme1XxVzEDcFrOHdk0sAi0pzHd2EsfbYeQFZE20nzHrnLgNEx8pdqpXEcG6IucRAgegJI/GmtlLjy3KNtrZJvhuJ7oTzpJG4iEpCfuceuk/GR6Gp+kl/7FMwN4KXg7+e3HTb0rOlbZysAKoe+EZidyTp1NXAwuAG5Qb1Be4WMmpgLCwTgoo0mpeCRV/bTEzh7S9Wn5Kv/wCqt7LjtM53L1UNUeqAtV2VwwSxZzbIin/ERP4ms6eOSqqTFELucbD87EuJsbMTtAFY3TmYnrXp2z6NtHTthbu1PE7yuYnmMsheVxlq6oU9hsPnaNtCao7Rrm0UBmcLgEDxKnp4emfhunrOBgkuGGkCK832xtn9ZUtmhyw2tfkSbroKWm6GPA7O6a7gDOx2WYB5nkDXX7V26KenjEfzyNBHIEa/RZlNRY5HYvlBt2rIds7NkrcvW7YttkkhdFLjScu2ulczSVEkkoa45ErXcwNaofYzsomMw3f32KzcZVOgUgR5E75ta1H1MEMpZJi3AYdbm/HuVYiQt6tt+qvMJ2Xw1pg4thmGxc5oPUA6T5xXWw0UMegv2rHfVzOFr2HJWt1wgltvr8qbtCsFJAZd+4cT+ZptNCZnhqdwuIsXGgM6yNJUHX1B1rnx8T4WjHHc77H2+60XbLz6rkn6XYByNmn9sHQH+HpUA+J5TLiwdThv8eKf/wAW3Ba+alXMECue03eJzIEERvIrcoNtQVWR6ruB3qhPRPi5hRctbF1TWK7NLm4niW/33+aoH4VmU5vUuPb6hX58oWjs9F12h4zct4op4XsgBWtwIYMPGGPXX8POq9ZWlk+DVu8cb6rpNlbIZLRB5GF5zDt4sciOXqsxxHDLbuEIwZBqpGpytqA37wmD6VnTBocQ03B0W3SmTow6RtnDUepHLeFGxBymfQ1XZmLK3PM1p1TQOhPKn77KEP8A2y5WHAOEPi7mVdANWbko/M9BVqGB0zsLf6WVVVsdKzG/M7hxP5qvUOHYdbJS2p8IXKNZOgjX1rF+IqL9KccXyvFj2ixz7bA9qyqGqNUSZPmvfx4ei6xWMFoydd9OsfhXNsiMmQVt+q867FXWOJvXl0YgidP/AHHzH/prpdqNb0LIzp9Bb3VSnF3ly9N4djiyjMdRvXLTQgHJXhpmrmzczDSqZZnZRuVRxhtCCZif/FXowQ6yGjK6zt+9V5rUFNG4RTsIQFe4VGw90W7pXxAEFTK6+frp8qKuicYzLF1m+nao4ZxfC7Iqv47hcl2ev0qGlkxMsnuFiqy68VaaEl0X3EGKGg3zQqDtL43sp+7/ANTR+VaVB1Wvdz9AqtRm4BetWOFr3SlbggAA6aD0pNk7RpaAOfI27zv4Dh+aqvVwSTkAGw4J1OFK05bgJG4Ij1Fa8HxQyRxGDLdnn5gDzVR+zSAM1ExWCa2YaNdiDINdDS1cVS3FGVQlhdGbOTdu5kk7QDWd8Q05noHhuosfDXyVigeGTC+/JP2uMW2A8Wu2xryp1K9p0XTNAKbxdwXEzLsdD6jr7U9pcHYXbtOxIGhYXtq0Ye555B7sJ+lb2yxeZvf6KKbJpVz2MwzHB2UXUInesP42ZhA5/ETWjQiF+0zJMQADlfeRkPDXtVWqxinswZlXWWu9XOqNjMNmInYTp1rifimpcJmRbrX7ybey29lsGAu5qoxsreOXTY6ctBXOR5x5rVskv2jOpmhrhuSgK04Tfb4VJAAJbznYf10rQ2RS9NWsJ0Bv4ZqtWPwQk/masFsk7Cu8qto01KQJnht9LrnY6eSQXYLrEdk7bNicYbZXvCLndhpys5ckAxttXO1W1HUpxt/kddbC9/6WxFTMkIEmgtdZrDYmAQ4OaTJbeZ1medVZ2uc7Fdei072Bgbu3KPdiSSSOsGNOlPaTbRRT08bsycPMJrFWgoUg6TG0mnMcXE8Vz20aJ9PhdixAmw4pvuc8BSdOUbknkJqRpw6qanpJvlc4AeK32DvvgraC3ZTuolxmIvM2XUjNGYk7AT0q/DX9E0BrRbfxKqVGw21DnFzyTutaw7ffRaPDcJeWvwQ7i2xBIygoIKg7zvrWD8QbS/cdTPYMw033g2vl6eKyqOJjTiY64BcBzF96re1uIRMOzEwWRyn8QX4T0JmsPZ7HOlA4EX7FoyuAF1j+xnhtOer/AEAH+tbW0+tIByVWmyaVsOGuWmPKsSYW1VsFXeBxOZhbDqDrJJ0kfdHnP4HnS0bYGTtkqQcHDj9vZVpw8sODXcoGIw7IGB0VidWOz7Ak9Gjf0pZ3ROncYsxc2/1+ymjvhGLW2azD4jMAdpJETqCOtXAyxsmlyljF6cqiMaLhTe1/EhbfD21l7hmVAJOQjSI5yNo51e2LPI0OP8E+OjZM12PLLI8Cq/B3cRib9uzedEknKWRxcUkaKFeM4nKD6+VNqmwNY+eIC+8A5H6HsVmSljERdE6+FNdqHbh7Kl/IxcEoULSIInMCNN6r0TW1bS6O4trdZjpbapqxauH4o66Ak05zoxonjFvVXiLZfGAbhCvyCwfxq9GcNMTxuq7s5rLfcI4tCFT0Nc9PCcVwraOH3rmIvRbMcyTsAOtSNa2GxcbJrjkrkYm6n2L5WhZJGu5IE/IVtfD8MtRO17TZjMzz4Dv9FRrnsbGcszkmor0HJYKobiZbrKFKiYUmIYkTC6/j59K8821RCCYlgOH0+39LraNr3UzZSQeNt27P89UYXigthgx8LCR5ECsZ9PjsRqn3WV7ZYjPh1IOj3R8wFY/yrX2YzDMRwHuFBOeotP2eunDqh3hACJifCBBrNqHY3kjifNShuS5Hac3MYlhVRVzEMQD+yTlB5mY1+VdjsmuqZC0SuviPkB7qObZMLaN85abgZeIzPmrDivFrdphZJ+0cEqOQ/i6TrHpUHxPA2QMePmbr/qfuqeyoJTG6S3Vv5qruzmQ82GvvXKttYhaal4+4oVTposmoYmm5HNLopPAVOQmPi3PnMwPSBXY7Bo3YumOQFwOZ08vVY+0pxbo9/otNgMMTbJVgJmZ2BHOqXxX+69sZbpmDyOo05ZJuz+q0u4rzTsMge5iGbX4eZG7Mdx6VnbVeWMjA5+yuwi7nKm7YcMOGvF1H2d0lgdfC33lP4/Pyqzs+oE8eFxzGvMbiumo6m8Vt4Wd7wkGa08IGitdK5zTdIHlVHQk/KKQixJWbVvxmKI7nX7lKwJKkMDEMPXQTIpjzZa9KL5nRbDgHBL2KzOj93cUZrZdS2dhrrPwj94g1murRFK3efRV9o7RiaOiAuDkbcPzct1a762ALgEFFMqVK5/vAQdP66VW2+5lQ+OdpucIB7QSuYpmNa57WjK5I7CsX/aEFaxnDaghY9Tz+tN2PiEuEjmnT/IVj8PbdLdgAz37FVAJmSwAn1zCtiQse95P8dVUza0c1c2kxFknNcK2xduYcuuYjPbIDDQAwZ09KqEQSZAdbDiAPPRX6WmlnJs4Za8fzvW5x3DhYyZPhAAHqB/Rrn45zLfFqlAyUHit/vwA+oFWIQYvlTLXWeThVu5i2tiQiWVcgMZNwsRuZ0itE1DmU4fvLrdyiw3kwnSyuD2YTSBcXQab6wJ1zdZqSLa1KGAPixHecVr91k19O/EcLrDsT/H+0+HwBudyRexjSGuQCE1OkjTT9kdNTWfRUdRUWxdSMbt5/OPgtFkDpBd2TeH56rze5xi/cvC81xmuAghjEgqZEAab10YpomR4ALBXImht2tGRVv2n4p/eOLwzRlLm2GXkGLKrR5SpI8qp0dP8ApIZBuF7eF1jVdO6KVrD2jsWttXFRSDvWK5pcU8KiwOrXHPNj7TWvJlAG8gqbM5j3q1wlstqDGv8AU1mSOtkVbW37PYdbWFa40Kg8U8yB94nz5D+dU5KR1ReS+iie+zg0KBxLC3EuG4LjEXVWUEQpAPh0Oogr9afHVYYhGw2Gu8Z/ZTNcC2xGYJz7f6SJjwujq69DlUgHzKnb5Vv7O29LCf3XF7bWtvy33OvO6z6mibJm0WN9Vkf7QcVbcWwjt3isZWPCQAYcHcEH8T0q07aZrXF3R4QNM7k9q29hwOhjkYTdp9fuNVh14g50Jka7zTjA0ZjJNdTtdO1jdDe6tuO2lUYdVZipGYq26ZsukR61XpxI0vL22Prqs6cAODQb2K2TWLl63GHCM+UMJdVUFjAkkxImY30rGgY0y2fkFZxNFr6KF2c7OnCYgviDncKSAiu4V58echYkDbrmkV01BUQE9NIcLWG2fHQJ+0K8vpzBCDd3/wCfuona3hl27jfsiD3ihlbN8PdqJBiSusH/ABVHX19M+QyNdiGQ049tlNsuUw0XRvFiCfNT8fh8WmEF1zhz3VtmYo/iAU7kQJPkKw2R05ls0nrHIFVZpAM2aKo4YuJxTE5TlOUxlZZEaBZ0OmunWrojpYzZ7wLc/wA81HKJWsDrA34H1WpwnHO7IQBQVHwnkI6c/Wumf0UsQh0GVrGxFtLELK/TzsLpS087jLNXHF8RnsDunKhgXZR8JKxmU8xuDG1cttGreSYJx12kAO/7sN7E8x9VbpYrdZuh3cCsB2RvlO9jdu7Hp8X86ZtJodgvuv7KWl1crdra31ZLsm22+vwkSQw6GqAcYiHM1H5ZXo5XRuxNWJ4zws2LhQAkQCNRIkc429K3qeoErMV1pCplIu2MkHhcqFw7AviHyWkZ2MwBBJjfy61PLK2NuJ5sFkzVQfM1zRovS+Bdj7Vi0Llwi5ciYPw2yNYjm0EenLrXL1W05JX4GZD1+yuOq3ubgbkPVK3EDbzAc+dIIQ+xKpFW3B7ua0ZJJkEDfUkiI9GNJIz9shAOF11gu3GMzgrkdftJ8SkSAp118zWvsqLCb3By3KGpeC2y5CBL3DQZGSGIjUFchB9x9Ku0DWyTSB+bS63dnkq9SSI24dbLYcEn+7y4ks9+7diAQc1w6kEGR/Ks/aOy5XTieJt2G7cr9XDlu48e5PgqWglrjY+qs1xQxFuG+Ib8tudc+6IwvWg2xCp7lnxRVsOyTNFXcFUHiF7O6ppZQZiBJKlsonma0CWiGIuaS0Ek24AqPA9xfgGYHhzXpNvQACD7H61k1BY6Vzo9CSRew1N7d2iYy+EYtV86rblWOwXUny6V2YJvkt+ocGMxuIsN289iueznZxsS7qXCC2yq4gm4uZWKnLtBykTOlVK+r/TgXaSSCRwytf1uqUO0WXOEXCV7a2OIWQuotZWM/uyxpgc6WkeTqb/RUqqpdNUB7tw8lpMZi7feGTkzAOAd8rCQCBseVZccb8OQvbLwSm4biIy4qvsNltAnmR+ZrRmF22Cz4D1yVK/TwrLatjvbr7qpEL5Ftp9KpCAuBkfk0eavuDm5WNyL93FXfF8PisTaSy98WhdLKE7sAW0toxaQGmZCrzPi3qKmmiDvluG566k9yazqG4UqxYuYLC5WfvCoAzEEEDaWB100qlKWT1BIFvzd2qVxvmo9vHhkcswMAajUHkdqcYSHDCEmqw3ai9GKuAkeEoqxI8OUETOs6knzJroaSO0QAW9SdG2lGIaqR2O4Mb9+7BQd2hbxf4iCqj4j4PrNTT1DYW3dmuZqcfSERm2o7r6LrGWD+mWFaNFRoBmN2g+fWo5agSU5c3hZVomFrw1y0tzFZkgaRyGg1rBbHZ1yr6kcF7RZHi4pZZ8LrMTEMH5H51fqdnVElMBE8kEdZvffLnxUb43RvtI219CrbE4hEPegBg2nrzKtWHE1xOA7lM47lme2VwHC32QQGVRA2GdlED3rS2cD07A7cfQFRSfIVeNje5tyUYrbSc2cLACxIkGqTIw+Trbzp3p2ejV5paZr1y49uVW2rtq2otloVcx1YwwHnrXWE9GADqfot9rwWtx8h3p/hXG2sXJMtmkMCdGzCJPmOtQ1VOKhtyc06oji6MsItYZEJqzxBrCkrIJ2IPMDn1GtEkAlIDtFy1LG4se8bvurTsy1y8rOzwEywp2dtSM3lIFUq0MiIaBrv4dnNXmRABhedcyOSpeK4/vLzFkyOT4oJ1O06nf0q9Tw4IwAbha0DnskMdwQNDprmFY9hQBeLGfBbaI0Mm4P5mq21M4w0bz7Lm4v8h71vWu5XdiSBOo5GBqY67+9YAbdoAVwZG6yeJ4jbNw+KNTIbQiCY366VrMgeG6KIvF1pOy1/wARJMZhCdPM+1Z1aCBYbtU8WOay39oxJe2PO57yorV2N8rj2e6rVZ0Ch8ax5OLssTmFq2Au2oBbStDZjcLb8yVFOLkN5LVdkeKlLdxDotpbZAJjNnEkjpFbuzpP2vH1WbUsubq/xTW2Mo0OwnMokSPpP41DtDZVLVnG7I7yN/b+Ap9PVSxdXULjg6phLtkvdzXLko4BHcpKloBP8Ma/SuTAYHWZmtJxc4XKjYK8E4hjSwtmxdxFu1cDCQCtgsrRsR4WHqRVrGxrQ0/9SfNRh72vBac8lZvcw0nLegch49PdSaxnwNLiQfL7q2Hu3hZjjnYVLNspbvZSAGHequV1zAkZlAjUee9b8NW9z8ICJK1sgHStBtbMXva+Y5qfwXgJslrqENduFnuOshSNwoLahQPxqpW1L5JAwblUAAuRoViuNYa5ieKYgIoLw+gKgfAFJmY5zWhG4NhBP5mhgGPMqt4lhriXIdhci5kzq2ZDGsK2xGtLGWaDKw0W9U1sf6UsbkbWsfzVT+OEi3bA0AzMSNDMAAfU+1NZms7Y7Q6bPcL+3uqFbxRgwYysQRvO4ip8IcMJ3rZxXq3udnhaB4ra8JxjXJfFXMzBABmiZcl7keyVi1cYaQ2Fthy5ZD3VWta1rw2wBsL9/wBrJzFccKI62/EO5IkGTnLMqD5Sf+KnxbMc8B7ss9OW/wAVQxnPCLj3KrcPxD7NVykAJlAOwyQCTFTmieXlx43unQuY97YybXyVbw9bdy+DiRmU5iSGMZjsfCdRKgQOtSzl7I7Q5HLwWvVUls2E2a2+vP8AsrY9gL9iyl9bkZ2NsTHwgKVkHeJPsay9pxTvwvZoAb96wY2uOapr2GVuJXgzFVRXMjcZbeke9TteW0TCBckj1TDnOeSnYy2cLh7TZgbt1RIIkDOhLECIECRMnlUUDxNOQBYN9ircLHEYuFj5hYvht5u8Ik+MQ2p1G5mN63JMmroYxifr9ua2XBr6IYUEgolxgSYlWyTrzGYazrPlVCro3vjxXFwOFjbeMtVhVMYjkccV7lPdqcYt0NhkRgwv2UaYjWLnLfSs6ghcwiVxywuI9FVkcC3COIVT2i4g95Vts5tW5fPpmzG2xGsHUTGmnXWrlHTiO8obiO7dqPop2Pe3rNGnt2KIHtix3FjxPdZS7HTRTKrrtry6VZY2R0uN+VsgFfpXmSS79wTuL7H3Eu/rbbIoVmdSTE5zky/tTbIInmKb+vawYXNIdmLeG/hmq81XI8uBFv6S43hdtsD3hLC4gJUCMrZ2RWDc+kfOpWz4ZAy2vssenc4MeAdVOwZSxbXxSHAACjWRpqDEag+9S1lKJWDBqOPPVaMdNK25c4H7KHw+3avYl2uICJuEyJIC92gmPOfeqjo52x9GzXy338FG0Y32Cg8AxDW2fIucsAoTKxJJJIy5eYjbnrUlTCJG9Y2tvTtnU4mc+7rWC13A7lzGrncZEDGfA4DATqrEQ0EBTrIrGqo20uTcz2/nanlttSO7t/CseOCXcQxa2M0sgM7gsisxP7oLx8q2BUsjGF3AnuBt7JraizHC2th5fdaPieEuYTDWFBkq6qWU6lmYSFUiNNYnpWbFLHUTPdbUXseQTZnk52VF2hLm9ZW5MgAakE6vzjSdK06WMRxlw3i/kqlTe7QVMxLtdxl4rBC4fL4lWFHhMbaQSYNMgkLY2YtS76pSy8paOCcwt27bYNZcK3do3xZSMq+n0861KZw6LCe/xSso3yRh4tyW24fxEYm0jYpbSPMq1l5cw0EXVC5YMToTuNBWVW1pp8UMZdpv0zG7O6i/TuDusNFz2l4Il7VyqplzBVYrmInYjy6VnCTo7SR5EhOtiyKq8Lgks2ycvgYsTJJgjwjc6HLEGnx1GJ4L9bEX7QksGmw/LKel3CgAMbgMCYQH6k61F0Dd7k8Occ1ZXuOK6WgVzsgbMTBDAoykt5zE6c6mDula42t/aa9gDslL7N48ly1xglsgqluAABIyt11AI6e9SQuDXHGO/wBlG4X0WR7L4db/ABzHkbBbwWNIIu21H0Bq1VSMZTg+Cay6j/2gZLb4bDIRozOQFyhFUEBR5Eux+VNpC5zC86bk6Q5FM3eFd7hbzlQxC5UB/ahmkekrWjTx9QuKSnfhJINivOb8qV5eEMPrr9KmYAQTzVplVK0kg5qRxRGC2pJLEeupCnbrLEfKkiDbmwULpHOcXE3KkcIsOl4W7qugY22JIggAyGE/ECAYp8gFrp8dS5gIGeYPgrhuw2IfGdyjqEdRcS62xDAGIXUnMY0HKaecLW5qDpnG53px+APbKI7LmS+FYanOJGW4p0geR19KouLDiLexWBWS4MN8iLev1Vij27WHtgJN12fM2sRoyZtf2ZHyNPZcsFlE2qdGTZV/CIc4x2Bdv0a7kCzJdioBAGpAGYkdBUYZGfmGQzHaosbi4m6u8Nihi7bW11VMozPOUFQNBzk66Vluo/082O+WatdOHssNVe8G4HhrKEC3lnL9oUUkRzIJJI61Zp6jDJie4m/kklmkeNfNSOG8BwxZlfUnwMF8KlVfMAOYBIGx5Aeqz1+B+EC40TccjgCSstxfg97D4r7SIuXmdCAWJCWwik9SBGkfOljjie20elrW4XzSOldv43UDjXZ293AvL40W3acxq/8A6gk/CJ2Kj3q9hDWgDQK1S1QGJrjqLctQVVdnuFm9dhjkREa45M6ASFHqzQKS1yr76wRRuc03JOXgtDxG+yd+2GKG2TbRgSSX+zDG8gPMfaA689qr1VMyVwe7+P54LOZUB7XdIc930TVrMbeGUGFZ1kROYqyMoI5jw7c6RjG4g86jTvVKKQNY5ttbK1wzZMTcZ7TFULNd8AyqMwJEeY1jpV+yDM4i11z2SuWT3jFQTmdjA0BdgwA8hkOnlWPtE1AZjgNs8+z81U0Lhis5V3ZctZw1/ELpDkA6fdSdPc+1Q1hc6Vjdx9ynQOyd2rbcN4pa/u02wyxaw4DQeeSPedfU1C5pN76k+/0S2sbqi7K8Pa0+ZmHjZ2EfCVaI168vlUs5jcy4JuMvBMxG1lJ4tZBYaDKGzbfeXUH3rPjcA4/mScXnJZjtXgHbEWrttCwbu1027zNAX56a+dbdO9rm9FfPRV5HG4cdyWzZfD4jELdSSwVTvAMaGfJh9DU9Oxulr4b9xTjNYudxCp8S/hU6r4EMjn4QOXpselNu5py3rqNlOhdRhrrXF78dVJwfFmz+FVKk6qkjLqBIEmmS0/Ta68VBX08EcWPEcu89i2GC4qe5a1ckKSpBP3SSsIwPU8+p56VRNM0gNbe9r5LCLxqFExnEClv4fAzMIM+HxaDXU71AaYF99FE9yi3eLa6eX4VYF7JmJSrF7uiHaSi5gSDGpRoWfMgVZp2Zu4WUziplvEkgFgS5/eYx+6Kz53EmwStCpOweMa3fxV0ff0n1csfXlU+0h+yxv5okhzJULjfETiuJE5swtotsagjmxgjzJHyqxQwGGlAOpJKjncDoncfxoWc9p2YLkLoEAnvSuUFj00X2rVp/8duarA5rI8VQ94+g0W3bX1Khj+fvREeoO8qcPstDj8B3b53EMqxbGmhZmVWPyKH/AMUyA5FRuedApeJx17E4ewl60qtbW0qlBCsqOUBEjaGbTafWnSyMfYN5ovYq87LY65buZL9zNmtZVgM9yBPgUD4fva6aCop5JHNIhGY4pzXNJ6yssVdthLt0Mrq7nXQkm1rEcvgIO8zWPTNe0hjuF/e6mfZM8BWx31rDly737ZzAhWRAilsn/KZH71ajHSNjLiNNOagNibJns1atrh7jouS9eQ6EgyrMSr2o2EEggagiqFROW3F8vQqVoGqnX2TCFctsHMLlxwNywET6kx7VV6QvycdMk/QJzvrl/Btcy92xYCBPwEEgiddSIp78LWYm8bJuIqIb4F1oYDVAF8yNQPnB+dQWMrC8C3L3Tw4A2UziN0XL1jvbeZMrAlgQoYkaT/g9iavbOA6J8hOf0Ucx6wC0F7FpbWWfurakKMoIHQRlGg2oLZHOsClBC8y/tE4ul24pt5mtABVcSpZlueMkxLDQAT0kVrQNLG2cq0j7nJZ4hragGQdAfUiSPYAT50uLqu70gN3AK+LKtnDnXOGBHTLKjbrJFVbdXvTmlQMPx+4zEZ/1hAOQECcoA19JEeVXpD1bpGvN1I7OcdGFVmAUwYOcEETnyMAD8XicQTEHnVZ7CWnCnNd1hdWlqwU4YixmW6t0QAPDcJADMeuo9zVLFhmueCmZm26r8F2auW8PduElbTW2uKEZSWKFiouSJgADTzncVJLKw4TYE3tnuvwRhdci+S1t3ALbwVruswlNQxOZWZc2h+c1RqHNa9ru4pwzCzl7ilxlVX0J1kHeov07A4luibc6FXtmwyW4XZklSTqrjVfrPsKjcQHCQG2YThpZUeNZmVi8FwrzOrBirQZ5gmrsE7hKXXyJz5pjm3Fkx2W7M/3lZOS4FuJAykeFoGknlsfatUONwy2t1E0kXKkcNwjXL2W6FsqjFCqoBLCAwY8xIWfn1qvVVAgbgbrx4XUgL5D1itpbwVuzatXbqo1wOVfQSYkoY5iADVOEBkTZicsViPROcdyyd1e9zIeYzr7kMPaKikd1sYTSsyUIJB3BI9jVi4OajXPaW62dBmMd5MSYmZn1rRhA6L84JSesrfCXmyMczTmTWTOtxx+GlUcIDhlv9lKTkVE4MYt240lwDHOWG9XGNDnC4/LFRE2Cqezn64/11pZ012gUbtG5GOeCdk+uWrEX+LxTQpiqDiLkgH7Ub/7tKY35B/r9UOV1ixNy7OviG/qtQnJotxQ35laXLrG5BJgW9BJgTvA5bD2FRxtHTuy4egTpCcIUC4xzW9Ttf/yjSn/3O5A1CidnPFgtdfFe315E/jrT6oAObbgfZK3Q9qkKxHEcFBI+1fbTdWB9wSKsP/xdyiZ86j9l2MrrsWI8jkJkdKxawa9isM1W8x4m9rr9km/ndE1mHR3aPQKc7lZcZHht/wALfl/M0yQ6BOdosVgtcxO4kzzkMNfWrEmQFlC1bBvFhDm12315+dEJOBye/cumOg9T+FWpCQxqjGq8wvj7RhyDPA5D/wBQ40HLTStSPM58B6KFyr8W57uyJOqpz6aD2FSHf2D3TRqFa3z4bH8I/wAxKh3D84JW6LPYD9Xb9bh+cJr61dl90wJ2PDiPW3/nUxuhS/yC1vCr7DvFDNl/Qpyycs98msbTqaqWCmbp4qyT/ZX/APi/kazZv/Ib3+pU4+VWtlydCSQLFqAToPE40FVH5xO/2PqlO7sWW4ko8emziPKpYScuxRuWkPwp/CKpSapzVR8Z/WXP9yfzq7SfK3tSO1XP9lDkO0E/e/8Ap/mfetmc2AI4+4UDdVecc/2l/wCL/tFY1Z/lKnbouOLMe6wxkzO/PnUbTkUjtVW2/wBda9GHyjarbvkTHKoxA8bep/GgIX//2Q=="/>
          <p:cNvSpPr>
            <a:spLocks noChangeAspect="1" noChangeArrowheads="1"/>
          </p:cNvSpPr>
          <p:nvPr/>
        </p:nvSpPr>
        <p:spPr bwMode="auto">
          <a:xfrm>
            <a:off x="155575" y="-1646238"/>
            <a:ext cx="4581525" cy="3438526"/>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7414" name="AutoShape 6" descr="data:image/jpeg;base64,/9j/4AAQSkZJRgABAQAAAQABAAD/2wCEAAkGBxQQEBQUEhQVFRUUFhQVFxgVFRUXFBYWFRUWFxYUFRgYHCggGBwlHBUVITEiJSkrLi8uFx81ODMsNygtLisBCgoKDg0OGxAQGywkICUsLCwsLCwsLCwsLCwsLCwsLCwsLCwsLCwsLCwsLCwsLCwsLCwsLCwsLCwsLCwsLCwsLP/AABEIAMIBAwMBEQACEQEDEQH/xAAcAAABBQEBAQAAAAAAAAAAAAAAAQMEBQYCBwj/xABEEAACAQIEAwYDBAcFBwUAAAABAhEAAwQSITEFQVEGEyJhcZEygaEjQrHBFDNSYnLR8AcVgrPhNHOSorLC8SRDdMPi/8QAGwEAAQUBAQAAAAAAAAAAAAAAAAECAwQFBgf/xAA7EQABAwIDBAgFBAICAQUAAAABAAIDBBESITEFQVFhEyJxgZGhscEGMtHh8BQjQvEzchVSNBZDYqKy/9oADAMBAAIRAxEAPwCvAroljLqKEIihCIpEJYoQihCIoQiKEJYoQiKEIihKloSIihCIoQlihKiKEiWKEIpEJYoQilQloQlihKlihIiKEJYoQihCWKEIihCKEJYoQlihCCKELjLQhRopUIikQlihCIoQihCKEIihKlihIlihKiKEiIoSoihIlihKihCKRIlilQikSpYoSIihCWlSooQloQloQihCWhIloQikQlilQiKEqIoSJYoQlihCSKEKIRSoRFIhEUISxQhEUIRFCERQhLFCERQhFCVLFCERSIRFKhEUiEtCREUJUsUIRFCEsUIRFKhLFCEtCERQhLSIRSoS0IRQhLFCEsUJERQhLFCEUIRQhRIpUIikQihCIoSoihIlihCIoSoihCWKEIihCIoQihCWKRCKEIihIlihKiKEJYoQlihCIoQlihCIoQlihCIoQiKEJaEJYpUiWhKiKEJYoSIihCWhCIoQokUqVEUiERQhEUISxQhEUIRFCERQhLFCERQhEUIRFCERSISxQhFCERQhLFCEsUIS0IRFCERQhLFCERQhLFCERQkSxQlRSpEsUiVLFKkSxQhEUIRFCERQhRiKVKkikQqvjXE+5AVB4zrJHhC67a6mRWTX1r4ndGzLLVdHsbZcM8fSy552A0GVtfHiqVON3gdXJH9cqw8b8WLEb8brsGtjwdGWNw8LCytsNxoR9pE8uXvWgzac7WYTYnisefYFG+XGLtG9o9uClYbjdgznLA8sq6T5kn8qSPaU4d1iDysmVGxKN7bRtLTxxH0N/ZSrPEMOwnvGjNEBBIHXVhVqTa4blhWfF8NuebmQW7M/dPXLtokC3czTyIyn/Wp6TaMcxwnI+qqbQ2FNSt6RvWbv4j7IitG6wwL5BKUPSkDgdCnOje35gR2hJFKmIihCIoQlihCIoQlihCIoQlihCIoQlihCIoQlihCIoQiKEJYoQlihCIoQlihCWKVCIoSJYoQiKEIihCjxQlSRQhZzjilrrA7ALl9v5zXK7Uef1J5WXoWwIW/oG8yT33t7Kne10qk1y13RZZJtVp5KrkJXt0NcgxEjNcq8U4qFpsclLS4AQZ13351Ebg5K+3CRmpmL4w8gzoREDaRvU8tRLP8AMVWp6Sno/wDG21zf85LvD9pbqDIGOQ65TBX2NMY+WM3YbFPmbTTZStBBWmwx7yyl0RlaRuJVhup5jfnXTUdV07cxmLXXAbV2cKSTqm7Te3EDd25JYq4spLFCERQhEUISxQhLFCVEUJERQlRFCRLFIlSxQhEUJEsUqERQhLFCEsUIRFCEsUISxQkRFCERQhEUqExFBTgE6yq9h2skm5aIZ1MQ1uYYp6VzjtsPL8TPlBzHEcV2kfw5Gxojm1cMnXOTtwtpZZ3tFYKvbYgjOkiRB0P+oqrtGVksuNm8DctTYcEtPTuil1a46G+X93VSLdZuJbzW3CbFsKakxEqt0TWlMNTwgtTXdEVJiuqboC3NIVNJdK1pXLEkQackeTaxXKrQosJtdbjgWENqyAZlvER0J5e0V0tDB0UWepzK4fa1X089ho3Ie6sIq6stLlpEJctCEkUISxQhSLWBuOuZbbsOoViPcCoJKuCN2F72g8yApGxPcLgFMtbIMEEHodDUzXBwuDcJhaRkUJbJIAEk6Ckc9rGlzjYBAaSbBWeGw9lP1gZ25gHKo6iRqT9K4zaHxPJiw0oAHEjXsC2YNmC15NeCfu2cKHDDvCpHwSJB/i6eW/nUf/qibocIb1+O7w4p3/GNxXvkpHFuCJ3IvYfMUIkgmYHMj05itPZe3DM8RzWu7Q6Z8CqtTRYWlzN2oWeiumWaiKEJYoSIilQlihCIoQlihCWKEIihIlihCIoQmIpHi7SOSljdheDwIWaw3GnwdyVAJ1BVvhI2IYcxXDQNIN161VuZJHgO/Mcuaa4pxkYlBKZHXNsxKFSOQbVSIHWae9ouCmRhwYc75d6qreJM0hjanidycv3BFIxpTnPBF1Gz6VJZRl4tdd2rs6UjmWQ2ZrskrUxKo7LUoN1WkbY3TlhwrqWEhSDHWOVPaAmm5yW54TJsWy25Qf6fSK6ikv0DL8F59tXD+skw6X/vzUsCrCz10BQhEUISRQhXXC+EZ1zMNDsZHP8AdriNufEkkEzqeCwtkTvvy9FtUdAxzA9+d1LfB4ldrmYDbU7elcW6qjkN3XueK1g22ibvC6RF1O8HuR6HcVapK+Slfip5C3luPaNFHLAyQWeFCs4UAkqZ9dGX1/nW5tT4gNXTtiAw3+bgeFuW9VKahELy4m/BL3BOgrnsYGq0FXtVgJFqOAYd7+HNvNlQFpP3jI+EeWtWaWV7Hh7bdUgqvMG2IO8WWex2CazcZG+6dxsZ1B9q9MpaplTEJGb/AMPgucliMbi0pm1ZLGFBJPICTU0krI2l7yABvOQTGtLjZounsXgblojvFKzqNiD8xpUVPVw1IJhcHW4J0kT4/mFkxFWFEukSTA39QPLnUT544zZzrK1DRTzNxRsJHH817k2lxSYDKT0DKT7AzUYracuwh4up3bIrWsxmJ1uz218l3FWb3WeQRkUsUqREUISxQkRFCEzFKnLEdosE1u6zH4XMqeWupX1H4Vy9ZTGGQ5ZHRd5suuFTCAT1gLH6qvsNrVGQLfpji6qRRBIovcKK1jYrm+ae1RPK5G1KUoOSW1vSnRRt+ZPioHK4zNNuNYpzdExwLnWCmYHh3euqdd/IczU9PGZpAwd/Yo66RlHTulfu0HE7gt2qQABsNBXWAACwXlznFzi46ldhD0oxBLgdwSRSptkRSOcGi5KcyNzzhYCTyzSgUBwIuEr43MOFwseeS2/DdbFv+BfoK8Y28CNpTD/5FdJSn9pvYE4TFZmqt2QADSXQoOMwv3hvViOTcUJi4ALZIEaH3p4uXgFLuWey61o3TFc8I4qbMCPDOtQ2cHYgU1zQ4Ky7SOrWZAHiykeoO/tNb2xKwtrGvLrMDXYuFsveyo1UWKEi1zcWWVGNa18EyecHxenlSbW2g7aEltGDQe55+ifS0ohbzOqqeN9priHuz42+KCdEMc45wdqs7Ge6kLpGjUWz9VqR7LZVt/duButbPxuusVxGLKOkTciMx0GksT6RHrXYTVtqcSs1OnusWh2QH1z4Jr4WXvbU8PHXsWJv3GZi53JmfWuffJiNyu26Loh1cgm1xDKQQxBEEEHUR0pMimh7rK6tdq7xcNcIcaAiACfQjnVyCsliyvccCs2s2TTVIzGF3Ee/FaVuLWQqsXHiAIH3teo5fOtk18IYH313b1yjNi1b5THhtY6nIffuT9viWGYaX1noVca9AQD+VV27WiJzBVx/w3UAdVwPl7+yftEMMykFdgVZWB9jI+cVbhq2Svc0bvNZ1Zs2Smja9xvfXI5d+/uXUVZWamitOSpq/YV1KsAwO4NRvY14wuFwpI5XxODmGxG9ZTi3Z1rfjsyy7lfvL6ftD6+tYVXs5zBijzHmPquw2Vt5r3Bk2TuO4/Q+SqWWfEKxwbZLq5mZ4go91ZNTNKpEXNkjilBSvFkls60rlG05p7vQBUJaSVZErQMkYZCzBVEsx5b1IGlxs0X4JWvbE3G823kncFocRafB20yRnckudxCxCDy1k+laEgdQsbb5na927sWHFLHtiaTEP22CzR23u7tyy4dqg47j9258JyAclO55mfyqGorZJsjkOAU1Fs2CjuWZnidQOA4e6Zw/GbysPtHgbDMdPTpVY/LZX2u613BaKx2kLJDKpM/FHiPzpIayaA9Up8+yKWsF3j7e6gcR4iQrAsWD6qRyHSOUEVLJMZes43UUNM2l6kbQ235fmnOD8dZBLBWGggjw7bwI1qr+olhcTGbZKaalgqmATC9jr/a9Q7McSS/Y8GgRisTMaBtPLxfSuO25ifVGU/yAPlb2WBU0v6d+Fum5WNxayQVG0quxvEBaMRJ3+VWY4S8XT1DPG5+59f8ASpv0lt6bonWvKyNl2/mKaGua4XSjRUaDWrx0TVOtYfwj1qBz804BP4i9nCg/CggDqetI0kCwTcNyouJu5RA3/AV0mwNjGrf00o/bH/2PDsG/w4qhX1ghGBnzHyWC4zla/cjqAfUKJrX2pYVBw8vRdZsBp/Qx4tc/MkqBjbhZETkmaOviMmaiFQTGGHQX81oto2CZ8g1da/cLKMy6RUd87qSWPqYVHuW4p4cqQiI1SICKdiulwlpyXDg+9ODlA9pGa6tIaMVlGI3OVnwXiRsgnMR4laOoGbMsec71PFMY3Ywq01MKiMxO0I89x7l6AhBAI1BEj0NdS1wcA4b1529hY4tdqMlwVpyRGWhCSKRCq+I8MSGdV1gkgczzMc/P+pwNr7OL29LCMxqOPPtXR7M2zK1n6eR2X8Sd3K/A7uCx2JChwQJB5DcenUVixlxZYnNb0W0sJ64zUe8QD8LAdSKkbfiFYO0Yy7kubFrMdPc6CnvfhGahNZFxUqzwt7jhUEk+wH7TdBTqVrp3YWBONdDHEZZMgNOJWz4RwVMOJHicjVj+AHIV01NSMgGWZ4rjtobUmrHdbJu4fXiona2O6Qcy/wBMpn8qobZtgad9/ZbHwriM0g3YRfxy91mBho13rnukvkuzNPhzUNtzVoaKi4WcV2t4imFqljlIXVy6SNaQCylkcSM11aeKjcLqNq1fY7j5wzssiLkDxbBhOX8SPasmvo+maDbMeir18PSRhw1Hota3Enc+Jj8tB9KxhAxoyCxgFziATB3jT5cvzpWWGSUqK2hqUaJpVlgP1Z/i/IVWl+cIGih2B4zUzvlSb1JxfEFQQNSdh+Z8qijhLjfcnE7lHs3yRmPyrW2bsx1ZOIh8ozceA+p3fZV6qobTx4t+4Js66mvT4o2RMDGCwGQC5VznPdc6lYC/dEs/7TFv+IzXFvf0shPElevsjbTwtbwAHhko4vSSDtypmCwT4qg47HQppjTrJ8xXN0TFKDZV7XS5abdKWoJinAXUSENOOSGC5uiCCGUf11pWuGhUb4ze7QvRODScPaJ3KKfpXWUX+BnYvM9qf+ZL/sVPwuDe6YtqWPl+dST1EcIxSOsqrI3PNmhd/wB2XYkW3I8lJ/CoG7QpXOLRI245hPNPKBm0qLlq4oUFIpAb6JSLKLf4ZaufFbU/KDPXSq0lFBIbuYL+Hopm1Mrcg4rFJbL8QNhTFvvCI3IVZJAJ9CKwxQxPqCwDK58AtITvEWM62Wifsramczj2n8KvjY8X/Y27voq3/IPH8R5q0wOASyuVBHUnViepPOtGGBkLcLAq09RJMbvPZyUiKmUKyXbDEDvbafsqSf8AGRA/5frXP7YcHPa3gPVdr8LsLInvP8j6f2qg3gRE1iBhvddh0jTkoF4+KrTRksycjHkkA1ocmx5uXb1GFZk0XINLZRtV12VwvfYgEiVt+I9J2Ue+v+GtDZ1OHS4juz+n5yWNtysMNMWA5uy+vll3rcslG0vh+OcmSHquO7cfp+ZLl6Xabo+rJmPP7qw4dd1g1we0KGeldhlbbhz7Ct+GeOVt2G6OJ4YL4gRHPyPSqsMhORTzZRG4lbsWiWPPQDc6VMIHyvACYXBoTFm4CneAyW2H86kc0h2A7kNzzTS4Yky253PlV6ipZKuQRRDtO4dqimnZC3E/+1Lj2G1ei0NFHRxdHH3neTx/NFzFRUOnfid/SCtXCoWmzgV5rxAFGyNoV0PqNK4hsZY9wOoNl6zPUNla1zdCL+OijZqeRmomOy7F0DTFfJuLp0CmOKRoSvoKGi5SSGwUI3ZmrIaqJmyKLbFjHKlcABdMbIXnCNFa4PDNcYIgknTyjmT5VXjjdI8NbmSrs9QynhMjzYD88V6OFjQV27RYALyFxxOJO9cNiHssGUkSDEabyNfmPwrzPae0TXTuIPVGQHL76rp6WnEMYbv3p7h/HLlsjUkcxWS6HUtNirRAOqs0xHeuHhUgznI18x5mp2VVUYTA6U4Tuvw9ByUXQRNfjw5p7F4/DNCOWaeemh2+VTbNndRPxQuPMbj2j8PNMmhEzbOATuGsYRvDEn9rMZGnt9K2pPiOoDgb5d1vzvVQ7OjtYBeW9g7wHEr99dQBdKk7+O4AD6xNRbZmeYBnYuOfqfNT00Y04Cy3/EeJLiFAgZ0bVuoI2+grQ+E3zkPa89UWt2lUdqxtbhI1KrstdksdGWkQsB2yt5cUT+0qN9Mv/bXO7Sbac8wF3OwZL0gA3Ej391TMdKojVbZOS4belCidqlLUhCQOzS3GpjQrEjrrgtTwEl7Beh9k8B3WGUkeK54z8/hHtHua6OgiwQg7zmuC21U9NVEbm5fXzVzFXVkJQKhnp4p2YJWgjmnxyvjdiYbFV/EuGd7qGKk77kH5TpWI/wCHoB/iJHI5/f1V9u03/wAxfyWRvoy4oYY6sSBM+HxCQdulZ7tlyNk6O4urjapuDHbJabA8Ea2QTdOnIDQe/wDKrw+Ho3C0jvAe6qnabh8oUcdqbfelAGYcmlRmI3+IgR0qSnmp6ImKFnV47yed1rf8JLVRB75LP4EZAcMt/FUmN7T3XOZSUE+EDp1Y7k+VRzVssjrg2HALXpdlU1OwDAHHeSL+F8gubXarE5pzjkIyJl05xG/nVZ9TKTfEVcgoqUAtEbVA4lce85uNBJjNAA2ETA+VQPlL3Xdqpv0wibZmg3cPsok6UHRMYcyF2m1RnVaLD1AubrkHQ0rWg6qCWRwNgmrt4kRUrWAZqq+VxGFNVIFC7gpWCtknQEk6ADc+QqGQ3yCswANBcV6N2e4T3FuW/WN8X7o5KPzrodnUXQMxO+Y+XL6riNubWNbJgZ8jdOZ4/Tl2q3itJYSndoMNNmVHMN+M/jXikN453MduuPBdiDibdZtV0npV8nOycub+NbYEgU5sY3pFDBJqXJNXVzEG3bd5OiMfYUjWB72t5hDjYEqu7AWIw2KePFKAHpkkt9G+lXdruvLGztP54KKm+Ulafh9uEHUyT6113w+1gowW6km/52LF2mXGex0tkpGWttZyMtCFn+2PCTetC4gl7cmBuUPxD1G/vWdtGn6RmNuo9FubDrRDL0b/AJXeR3fRYPlWANV2xvaybuaE0oUb8iVypoKiac0jNSAKXFcqfwPB9/iLacidfQak+wqxBF0kgaq1bVCGJz+A893mvVAkaCunAtkvPHEk3KXLQmoy0IRloQsSVz8c/h/Kx/M1mnOrHL6LR0pfzitlimC23Y6AKx9ga0HmzSVVp2dJK1nEgea8tUSI6ae1cg/I3XqbLOFgozCNKW6bI1dAaUiRrcrq4wHBrj4a5iEYRbYK665grD49OX8jVSSpa2YRHfofZIZBHIGH+Qy58kxxC0Lj3HsoVthtt4zT7TlJirc88RkOHIFVYYZIomtlcC71+tuO9N4KyGBJI00jntpVWV5BtZSPrWxxZapjiFnIfUSKkgfiCaahsrQ4KJbXnVgnciNt+sV1atF3CqCWY6Ab0rnhrcTlE8jFmvTuzXZdMOlq5cde8uZgJnKgBjSAZJ11/otodo00QM8t9bN9zZYu1qiap/YgyZv59vLl4rSpgA6ZrdxHPNRIPynetGH4kopH4CS3mVgP2dM0X1TK4NyJCMR5Ka2TVQjIvHiFS6J/A+CssUuVcszAGvWOf4V43VvbJVPkYLBxJtwvnbuJsuugaRGAd2SzHESZKqDpqY+lWobWxFKSoDYeILCB05mpw/ghc3rmYxpppStbYJSq/tISmGf94Ae5H5TVqhGKcclHPkwrvsTYZbCaeG65n5nJ+VJtR7XTHiB90yAWYFqVslSZ611Hwo7FSO/29gsbav8Akb2e66y106y0ZaEqUWiRIBgUx0rGuDSRc6C+ZTgxxFwMljO0PZjKWuWvhMsV18J3lY+6enL02w9oUbmfuRjLeOHMcl1eztt3jEUvzDQ8RwPPhx7dchibbESE09ZrNY4XtdaUleHHRN27crLeH86HuzsM1XNdYZBcXlANOjuRcqSnqS5ueq33YjgptIb1wQ7iFB3VN5PQnT5AVvUFPgGN2p9Puuf2vWiU9Ew5DXmfstTlrQWIly0qEZaRCXLSoWL4YubjN49A/wBFRazGG9WfzcFoSZUw7lc9sgf0O5HVJ9M6/wClT1xPQG3L1U2xsP6xt+du2xXnlptT561zUgyXoFO/rW4pLi+KmA5KxI3RAPhPrTt6bH8hWr7Bcet4e49m9At3gAWPwg6iH/dMnXl8zWPtWjlmYJI9W7vpzCzq8dJYt1CueA8B7rE4hCobDXUI18nzIPVYOvmDUMz3z0nTtNnRlpPf1fO/sqlTWMe2Np+ck+Qz8clWcS7Elc36O0zrlYwQfI7H5xSw7WDrdMO8LPlY7ULKHDPfbuhLXFLAqoJbw/FoOU1rY2wjGcmnioWSuBwhaDhnYjE3SM8WkHVfEY/dmfcis+batOwHDme1XxVzEDcFrOHdk0sAi0pzHd2EsfbYeQFZE20nzHrnLgNEx8pdqpXEcG6IucRAgegJI/GmtlLjy3KNtrZJvhuJ7oTzpJG4iEpCfuceuk/GR6Gp+kl/7FMwN4KXg7+e3HTb0rOlbZysAKoe+EZidyTp1NXAwuAG5Qb1Be4WMmpgLCwTgoo0mpeCRV/bTEzh7S9Wn5Kv/wCqt7LjtM53L1UNUeqAtV2VwwSxZzbIin/ERP4ms6eOSqqTFELucbD87EuJsbMTtAFY3TmYnrXp2z6NtHTthbu1PE7yuYnmMsheVxlq6oU9hsPnaNtCao7Rrm0UBmcLgEDxKnp4emfhunrOBgkuGGkCK832xtn9ZUtmhyw2tfkSbroKWm6GPA7O6a7gDOx2WYB5nkDXX7V26KenjEfzyNBHIEa/RZlNRY5HYvlBt2rIds7NkrcvW7YttkkhdFLjScu2ulczSVEkkoa45ErXcwNaofYzsomMw3f32KzcZVOgUgR5E75ta1H1MEMpZJi3AYdbm/HuVYiQt6tt+qvMJ2Xw1pg4thmGxc5oPUA6T5xXWw0UMegv2rHfVzOFr2HJWt1wgltvr8qbtCsFJAZd+4cT+ZptNCZnhqdwuIsXGgM6yNJUHX1B1rnx8T4WjHHc77H2+60XbLz6rkn6XYByNmn9sHQH+HpUA+J5TLiwdThv8eKf/wAW3Ba+alXMECue03eJzIEERvIrcoNtQVWR6ruB3qhPRPi5hRctbF1TWK7NLm4niW/33+aoH4VmU5vUuPb6hX58oWjs9F12h4zct4op4XsgBWtwIYMPGGPXX8POq9ZWlk+DVu8cb6rpNlbIZLRB5GF5zDt4sciOXqsxxHDLbuEIwZBqpGpytqA37wmD6VnTBocQ03B0W3SmTow6RtnDUepHLeFGxBymfQ1XZmLK3PM1p1TQOhPKn77KEP8A2y5WHAOEPi7mVdANWbko/M9BVqGB0zsLf6WVVVsdKzG/M7hxP5qvUOHYdbJS2p8IXKNZOgjX1rF+IqL9KccXyvFj2ixz7bA9qyqGqNUSZPmvfx4ei6xWMFoydd9OsfhXNsiMmQVt+q867FXWOJvXl0YgidP/AHHzH/prpdqNb0LIzp9Bb3VSnF3ly9N4djiyjMdRvXLTQgHJXhpmrmzczDSqZZnZRuVRxhtCCZif/FXowQ6yGjK6zt+9V5rUFNG4RTsIQFe4VGw90W7pXxAEFTK6+frp8qKuicYzLF1m+nao4ZxfC7Iqv47hcl2ev0qGlkxMsnuFiqy68VaaEl0X3EGKGg3zQqDtL43sp+7/ANTR+VaVB1Wvdz9AqtRm4BetWOFr3SlbggAA6aD0pNk7RpaAOfI27zv4Dh+aqvVwSTkAGw4J1OFK05bgJG4Ij1Fa8HxQyRxGDLdnn5gDzVR+zSAM1ExWCa2YaNdiDINdDS1cVS3FGVQlhdGbOTdu5kk7QDWd8Q05noHhuosfDXyVigeGTC+/JP2uMW2A8Wu2xryp1K9p0XTNAKbxdwXEzLsdD6jr7U9pcHYXbtOxIGhYXtq0Ye555B7sJ+lb2yxeZvf6KKbJpVz2MwzHB2UXUInesP42ZhA5/ETWjQiF+0zJMQADlfeRkPDXtVWqxinswZlXWWu9XOqNjMNmInYTp1rifimpcJmRbrX7ybey29lsGAu5qoxsreOXTY6ctBXOR5x5rVskv2jOpmhrhuSgK04Tfb4VJAAJbznYf10rQ2RS9NWsJ0Bv4ZqtWPwQk/masFsk7Cu8qto01KQJnht9LrnY6eSQXYLrEdk7bNicYbZXvCLndhpys5ckAxttXO1W1HUpxt/kddbC9/6WxFTMkIEmgtdZrDYmAQ4OaTJbeZ1medVZ2uc7Fdei072Bgbu3KPdiSSSOsGNOlPaTbRRT08bsycPMJrFWgoUg6TG0mnMcXE8Vz20aJ9PhdixAmw4pvuc8BSdOUbknkJqRpw6qanpJvlc4AeK32DvvgraC3ZTuolxmIvM2XUjNGYk7AT0q/DX9E0BrRbfxKqVGw21DnFzyTutaw7ffRaPDcJeWvwQ7i2xBIygoIKg7zvrWD8QbS/cdTPYMw033g2vl6eKyqOJjTiY64BcBzF96re1uIRMOzEwWRyn8QX4T0JmsPZ7HOlA4EX7FoyuAF1j+xnhtOer/AEAH+tbW0+tIByVWmyaVsOGuWmPKsSYW1VsFXeBxOZhbDqDrJJ0kfdHnP4HnS0bYGTtkqQcHDj9vZVpw8sODXcoGIw7IGB0VidWOz7Ak9Gjf0pZ3ROncYsxc2/1+ymjvhGLW2azD4jMAdpJETqCOtXAyxsmlyljF6cqiMaLhTe1/EhbfD21l7hmVAJOQjSI5yNo51e2LPI0OP8E+OjZM12PLLI8Cq/B3cRib9uzedEknKWRxcUkaKFeM4nKD6+VNqmwNY+eIC+8A5H6HsVmSljERdE6+FNdqHbh7Kl/IxcEoULSIInMCNN6r0TW1bS6O4trdZjpbapqxauH4o66Ak05zoxonjFvVXiLZfGAbhCvyCwfxq9GcNMTxuq7s5rLfcI4tCFT0Nc9PCcVwraOH3rmIvRbMcyTsAOtSNa2GxcbJrjkrkYm6n2L5WhZJGu5IE/IVtfD8MtRO17TZjMzz4Dv9FRrnsbGcszkmor0HJYKobiZbrKFKiYUmIYkTC6/j59K8821RCCYlgOH0+39LraNr3UzZSQeNt27P89UYXigthgx8LCR5ECsZ9PjsRqn3WV7ZYjPh1IOj3R8wFY/yrX2YzDMRwHuFBOeotP2eunDqh3hACJifCBBrNqHY3kjifNShuS5Hac3MYlhVRVzEMQD+yTlB5mY1+VdjsmuqZC0SuviPkB7qObZMLaN85abgZeIzPmrDivFrdphZJ+0cEqOQ/i6TrHpUHxPA2QMePmbr/qfuqeyoJTG6S3Vv5qruzmQ82GvvXKttYhaal4+4oVTposmoYmm5HNLopPAVOQmPi3PnMwPSBXY7Bo3YumOQFwOZ08vVY+0pxbo9/otNgMMTbJVgJmZ2BHOqXxX+69sZbpmDyOo05ZJuz+q0u4rzTsMge5iGbX4eZG7Mdx6VnbVeWMjA5+yuwi7nKm7YcMOGvF1H2d0lgdfC33lP4/Pyqzs+oE8eFxzGvMbiumo6m8Vt4Wd7wkGa08IGitdK5zTdIHlVHQk/KKQixJWbVvxmKI7nX7lKwJKkMDEMPXQTIpjzZa9KL5nRbDgHBL2KzOj93cUZrZdS2dhrrPwj94g1murRFK3efRV9o7RiaOiAuDkbcPzct1a762ALgEFFMqVK5/vAQdP66VW2+5lQ+OdpucIB7QSuYpmNa57WjK5I7CsX/aEFaxnDaghY9Tz+tN2PiEuEjmnT/IVj8PbdLdgAz37FVAJmSwAn1zCtiQse95P8dVUza0c1c2kxFknNcK2xduYcuuYjPbIDDQAwZ09KqEQSZAdbDiAPPRX6WmlnJs4Za8fzvW5x3DhYyZPhAAHqB/Rrn45zLfFqlAyUHit/vwA+oFWIQYvlTLXWeThVu5i2tiQiWVcgMZNwsRuZ0itE1DmU4fvLrdyiw3kwnSyuD2YTSBcXQab6wJ1zdZqSLa1KGAPixHecVr91k19O/EcLrDsT/H+0+HwBudyRexjSGuQCE1OkjTT9kdNTWfRUdRUWxdSMbt5/OPgtFkDpBd2TeH56rze5xi/cvC81xmuAghjEgqZEAab10YpomR4ALBXImht2tGRVv2n4p/eOLwzRlLm2GXkGLKrR5SpI8qp0dP8ApIZBuF7eF1jVdO6KVrD2jsWttXFRSDvWK5pcU8KiwOrXHPNj7TWvJlAG8gqbM5j3q1wlstqDGv8AU1mSOtkVbW37PYdbWFa40Kg8U8yB94nz5D+dU5KR1ReS+iie+zg0KBxLC3EuG4LjEXVWUEQpAPh0Oogr9afHVYYhGw2Gu8Z/ZTNcC2xGYJz7f6SJjwujq69DlUgHzKnb5Vv7O29LCf3XF7bWtvy33OvO6z6mibJm0WN9Vkf7QcVbcWwjt3isZWPCQAYcHcEH8T0q07aZrXF3R4QNM7k9q29hwOhjkYTdp9fuNVh14g50Jka7zTjA0ZjJNdTtdO1jdDe6tuO2lUYdVZipGYq26ZsukR61XpxI0vL22Prqs6cAODQb2K2TWLl63GHCM+UMJdVUFjAkkxImY30rGgY0y2fkFZxNFr6KF2c7OnCYgviDncKSAiu4V58echYkDbrmkV01BUQE9NIcLWG2fHQJ+0K8vpzBCDd3/wCfuona3hl27jfsiD3ihlbN8PdqJBiSusH/ABVHX19M+QyNdiGQ049tlNsuUw0XRvFiCfNT8fh8WmEF1zhz3VtmYo/iAU7kQJPkKw2R05ls0nrHIFVZpAM2aKo4YuJxTE5TlOUxlZZEaBZ0OmunWrojpYzZ7wLc/wA81HKJWsDrA34H1WpwnHO7IQBQVHwnkI6c/Wumf0UsQh0GVrGxFtLELK/TzsLpS087jLNXHF8RnsDunKhgXZR8JKxmU8xuDG1cttGreSYJx12kAO/7sN7E8x9VbpYrdZuh3cCsB2RvlO9jdu7Hp8X86ZtJodgvuv7KWl1crdra31ZLsm22+vwkSQw6GqAcYiHM1H5ZXo5XRuxNWJ4zws2LhQAkQCNRIkc429K3qeoErMV1pCplIu2MkHhcqFw7AviHyWkZ2MwBBJjfy61PLK2NuJ5sFkzVQfM1zRovS+Bdj7Vi0Llwi5ciYPw2yNYjm0EenLrXL1W05JX4GZD1+yuOq3ubgbkPVK3EDbzAc+dIIQ+xKpFW3B7ua0ZJJkEDfUkiI9GNJIz9shAOF11gu3GMzgrkdftJ8SkSAp118zWvsqLCb3By3KGpeC2y5CBL3DQZGSGIjUFchB9x9Ku0DWyTSB+bS63dnkq9SSI24dbLYcEn+7y4ks9+7diAQc1w6kEGR/Ks/aOy5XTieJt2G7cr9XDlu48e5PgqWglrjY+qs1xQxFuG+Ib8tudc+6IwvWg2xCp7lnxRVsOyTNFXcFUHiF7O6ppZQZiBJKlsonma0CWiGIuaS0Ek24AqPA9xfgGYHhzXpNvQACD7H61k1BY6Vzo9CSRew1N7d2iYy+EYtV86rblWOwXUny6V2YJvkt+ocGMxuIsN289iueznZxsS7qXCC2yq4gm4uZWKnLtBykTOlVK+r/TgXaSSCRwytf1uqUO0WXOEXCV7a2OIWQuotZWM/uyxpgc6WkeTqb/RUqqpdNUB7tw8lpMZi7feGTkzAOAd8rCQCBseVZccb8OQvbLwSm4biIy4qvsNltAnmR+ZrRmF22Cz4D1yVK/TwrLatjvbr7qpEL5Ftp9KpCAuBkfk0eavuDm5WNyL93FXfF8PisTaSy98WhdLKE7sAW0toxaQGmZCrzPi3qKmmiDvluG566k9yazqG4UqxYuYLC5WfvCoAzEEEDaWB100qlKWT1BIFvzd2qVxvmo9vHhkcswMAajUHkdqcYSHDCEmqw3ai9GKuAkeEoqxI8OUETOs6knzJroaSO0QAW9SdG2lGIaqR2O4Mb9+7BQd2hbxf4iCqj4j4PrNTT1DYW3dmuZqcfSERm2o7r6LrGWD+mWFaNFRoBmN2g+fWo5agSU5c3hZVomFrw1y0tzFZkgaRyGg1rBbHZ1yr6kcF7RZHi4pZZ8LrMTEMH5H51fqdnVElMBE8kEdZvffLnxUb43RvtI219CrbE4hEPegBg2nrzKtWHE1xOA7lM47lme2VwHC32QQGVRA2GdlED3rS2cD07A7cfQFRSfIVeNje5tyUYrbSc2cLACxIkGqTIw+Trbzp3p2ejV5paZr1y49uVW2rtq2otloVcx1YwwHnrXWE9GADqfot9rwWtx8h3p/hXG2sXJMtmkMCdGzCJPmOtQ1VOKhtyc06oji6MsItYZEJqzxBrCkrIJ2IPMDn1GtEkAlIDtFy1LG4se8bvurTsy1y8rOzwEywp2dtSM3lIFUq0MiIaBrv4dnNXmRABhedcyOSpeK4/vLzFkyOT4oJ1O06nf0q9Tw4IwAbha0DnskMdwQNDprmFY9hQBeLGfBbaI0Mm4P5mq21M4w0bz7Lm4v8h71vWu5XdiSBOo5GBqY67+9YAbdoAVwZG6yeJ4jbNw+KNTIbQiCY366VrMgeG6KIvF1pOy1/wARJMZhCdPM+1Z1aCBYbtU8WOay39oxJe2PO57yorV2N8rj2e6rVZ0Ch8ax5OLssTmFq2Au2oBbStDZjcLb8yVFOLkN5LVdkeKlLdxDotpbZAJjNnEkjpFbuzpP2vH1WbUsubq/xTW2Mo0OwnMokSPpP41DtDZVLVnG7I7yN/b+Ap9PVSxdXULjg6phLtkvdzXLko4BHcpKloBP8Ma/SuTAYHWZmtJxc4XKjYK8E4hjSwtmxdxFu1cDCQCtgsrRsR4WHqRVrGxrQ0/9SfNRh72vBac8lZvcw0nLegch49PdSaxnwNLiQfL7q2Hu3hZjjnYVLNspbvZSAGHequV1zAkZlAjUee9b8NW9z8ICJK1sgHStBtbMXva+Y5qfwXgJslrqENduFnuOshSNwoLahQPxqpW1L5JAwblUAAuRoViuNYa5ieKYgIoLw+gKgfAFJmY5zWhG4NhBP5mhgGPMqt4lhriXIdhci5kzq2ZDGsK2xGtLGWaDKw0W9U1sf6UsbkbWsfzVT+OEi3bA0AzMSNDMAAfU+1NZms7Y7Q6bPcL+3uqFbxRgwYysQRvO4ip8IcMJ3rZxXq3udnhaB4ra8JxjXJfFXMzBABmiZcl7keyVi1cYaQ2Fthy5ZD3VWta1rw2wBsL9/wBrJzFccKI62/EO5IkGTnLMqD5Sf+KnxbMc8B7ss9OW/wAVQxnPCLj3KrcPxD7NVykAJlAOwyQCTFTmieXlx43unQuY97YybXyVbw9bdy+DiRmU5iSGMZjsfCdRKgQOtSzl7I7Q5HLwWvVUls2E2a2+vP8AsrY9gL9iyl9bkZ2NsTHwgKVkHeJPsay9pxTvwvZoAb96wY2uOapr2GVuJXgzFVRXMjcZbeke9TteW0TCBckj1TDnOeSnYy2cLh7TZgbt1RIIkDOhLECIECRMnlUUDxNOQBYN9ircLHEYuFj5hYvht5u8Ik+MQ2p1G5mN63JMmroYxifr9ua2XBr6IYUEgolxgSYlWyTrzGYazrPlVCro3vjxXFwOFjbeMtVhVMYjkccV7lPdqcYt0NhkRgwv2UaYjWLnLfSs6ghcwiVxywuI9FVkcC3COIVT2i4g95Vts5tW5fPpmzG2xGsHUTGmnXWrlHTiO8obiO7dqPop2Pe3rNGnt2KIHtix3FjxPdZS7HTRTKrrtry6VZY2R0uN+VsgFfpXmSS79wTuL7H3Eu/rbbIoVmdSTE5zky/tTbIInmKb+vawYXNIdmLeG/hmq81XI8uBFv6S43hdtsD3hLC4gJUCMrZ2RWDc+kfOpWz4ZAy2vssenc4MeAdVOwZSxbXxSHAACjWRpqDEag+9S1lKJWDBqOPPVaMdNK25c4H7KHw+3avYl2uICJuEyJIC92gmPOfeqjo52x9GzXy338FG0Y32Cg8AxDW2fIucsAoTKxJJJIy5eYjbnrUlTCJG9Y2tvTtnU4mc+7rWC13A7lzGrncZEDGfA4DATqrEQ0EBTrIrGqo20uTcz2/nanlttSO7t/CseOCXcQxa2M0sgM7gsisxP7oLx8q2BUsjGF3AnuBt7JraizHC2th5fdaPieEuYTDWFBkq6qWU6lmYSFUiNNYnpWbFLHUTPdbUXseQTZnk52VF2hLm9ZW5MgAakE6vzjSdK06WMRxlw3i/kqlTe7QVMxLtdxl4rBC4fL4lWFHhMbaQSYNMgkLY2YtS76pSy8paOCcwt27bYNZcK3do3xZSMq+n0861KZw6LCe/xSso3yRh4tyW24fxEYm0jYpbSPMq1l5cw0EXVC5YMToTuNBWVW1pp8UMZdpv0zG7O6i/TuDusNFz2l4Il7VyqplzBVYrmInYjy6VnCTo7SR5EhOtiyKq8Lgks2ycvgYsTJJgjwjc6HLEGnx1GJ4L9bEX7QksGmw/LKel3CgAMbgMCYQH6k61F0Dd7k8Occ1ZXuOK6WgVzsgbMTBDAoykt5zE6c6mDula42t/aa9gDslL7N48ly1xglsgqluAABIyt11AI6e9SQuDXHGO/wBlG4X0WR7L4db/ABzHkbBbwWNIIu21H0Bq1VSMZTg+Cay6j/2gZLb4bDIRozOQFyhFUEBR5Eux+VNpC5zC86bk6Q5FM3eFd7hbzlQxC5UB/ahmkekrWjTx9QuKSnfhJINivOb8qV5eEMPrr9KmYAQTzVplVK0kg5qRxRGC2pJLEeupCnbrLEfKkiDbmwULpHOcXE3KkcIsOl4W7qugY22JIggAyGE/ECAYp8gFrp8dS5gIGeYPgrhuw2IfGdyjqEdRcS62xDAGIXUnMY0HKaecLW5qDpnG53px+APbKI7LmS+FYanOJGW4p0geR19KouLDiLexWBWS4MN8iLev1Vij27WHtgJN12fM2sRoyZtf2ZHyNPZcsFlE2qdGTZV/CIc4x2Bdv0a7kCzJdioBAGpAGYkdBUYZGfmGQzHaosbi4m6u8Nihi7bW11VMozPOUFQNBzk66Vluo/082O+WatdOHssNVe8G4HhrKEC3lnL9oUUkRzIJJI61Zp6jDJie4m/kklmkeNfNSOG8BwxZlfUnwMF8KlVfMAOYBIGx5Aeqz1+B+EC40TccjgCSstxfg97D4r7SIuXmdCAWJCWwik9SBGkfOljjie20elrW4XzSOldv43UDjXZ293AvL40W3acxq/8A6gk/CJ2Kj3q9hDWgDQK1S1QGJrjqLctQVVdnuFm9dhjkREa45M6ASFHqzQKS1yr76wRRuc03JOXgtDxG+yd+2GKG2TbRgSSX+zDG8gPMfaA689qr1VMyVwe7+P54LOZUB7XdIc930TVrMbeGUGFZ1kROYqyMoI5jw7c6RjG4g86jTvVKKQNY5ttbK1wzZMTcZ7TFULNd8AyqMwJEeY1jpV+yDM4i11z2SuWT3jFQTmdjA0BdgwA8hkOnlWPtE1AZjgNs8+z81U0Lhis5V3ZctZw1/ELpDkA6fdSdPc+1Q1hc6Vjdx9ynQOyd2rbcN4pa/u02wyxaw4DQeeSPedfU1C5pN76k+/0S2sbqi7K8Pa0+ZmHjZ2EfCVaI168vlUs5jcy4JuMvBMxG1lJ4tZBYaDKGzbfeXUH3rPjcA4/mScXnJZjtXgHbEWrttCwbu1027zNAX56a+dbdO9rm9FfPRV5HG4cdyWzZfD4jELdSSwVTvAMaGfJh9DU9Oxulr4b9xTjNYudxCp8S/hU6r4EMjn4QOXpselNu5py3rqNlOhdRhrrXF78dVJwfFmz+FVKk6qkjLqBIEmmS0/Ta68VBX08EcWPEcu89i2GC4qe5a1ckKSpBP3SSsIwPU8+p56VRNM0gNbe9r5LCLxqFExnEClv4fAzMIM+HxaDXU71AaYF99FE9yi3eLa6eX4VYF7JmJSrF7uiHaSi5gSDGpRoWfMgVZp2Zu4WUziplvEkgFgS5/eYx+6Kz53EmwStCpOweMa3fxV0ff0n1csfXlU+0h+yxv5okhzJULjfETiuJE5swtotsagjmxgjzJHyqxQwGGlAOpJKjncDoncfxoWc9p2YLkLoEAnvSuUFj00X2rVp/8duarA5rI8VQ94+g0W3bX1Khj+fvREeoO8qcPstDj8B3b53EMqxbGmhZmVWPyKH/AMUyA5FRuedApeJx17E4ewl60qtbW0qlBCsqOUBEjaGbTafWnSyMfYN5ovYq87LY65buZL9zNmtZVgM9yBPgUD4fva6aCop5JHNIhGY4pzXNJ6yssVdthLt0Mrq7nXQkm1rEcvgIO8zWPTNe0hjuF/e6mfZM8BWx31rDly737ZzAhWRAilsn/KZH71ajHSNjLiNNOagNibJns1atrh7jouS9eQ6EgyrMSr2o2EEggagiqFROW3F8vQqVoGqnX2TCFctsHMLlxwNywET6kx7VV6QvycdMk/QJzvrl/Btcy92xYCBPwEEgiddSIp78LWYm8bJuIqIb4F1oYDVAF8yNQPnB+dQWMrC8C3L3Tw4A2UziN0XL1jvbeZMrAlgQoYkaT/g9iavbOA6J8hOf0Ucx6wC0F7FpbWWfurakKMoIHQRlGg2oLZHOsClBC8y/tE4ul24pt5mtABVcSpZlueMkxLDQAT0kVrQNLG2cq0j7nJZ4hragGQdAfUiSPYAT50uLqu70gN3AK+LKtnDnXOGBHTLKjbrJFVbdXvTmlQMPx+4zEZ/1hAOQECcoA19JEeVXpD1bpGvN1I7OcdGFVmAUwYOcEETnyMAD8XicQTEHnVZ7CWnCnNd1hdWlqwU4YixmW6t0QAPDcJADMeuo9zVLFhmueCmZm26r8F2auW8PduElbTW2uKEZSWKFiouSJgADTzncVJLKw4TYE3tnuvwRhdci+S1t3ALbwVruswlNQxOZWZc2h+c1RqHNa9ru4pwzCzl7ilxlVX0J1kHeov07A4luibc6FXtmwyW4XZklSTqrjVfrPsKjcQHCQG2YThpZUeNZmVi8FwrzOrBirQZ5gmrsE7hKXXyJz5pjm3Fkx2W7M/3lZOS4FuJAykeFoGknlsfatUONwy2t1E0kXKkcNwjXL2W6FsqjFCqoBLCAwY8xIWfn1qvVVAgbgbrx4XUgL5D1itpbwVuzatXbqo1wOVfQSYkoY5iADVOEBkTZicsViPROcdyyd1e9zIeYzr7kMPaKikd1sYTSsyUIJB3BI9jVi4OajXPaW62dBmMd5MSYmZn1rRhA6L84JSesrfCXmyMczTmTWTOtxx+GlUcIDhlv9lKTkVE4MYt240lwDHOWG9XGNDnC4/LFRE2Cqezn64/11pZ012gUbtG5GOeCdk+uWrEX+LxTQpiqDiLkgH7Ub/7tKY35B/r9UOV1ixNy7OviG/qtQnJotxQ35laXLrG5BJgW9BJgTvA5bD2FRxtHTuy4egTpCcIUC4xzW9Ttf/yjSn/3O5A1CidnPFgtdfFe315E/jrT6oAObbgfZK3Q9qkKxHEcFBI+1fbTdWB9wSKsP/xdyiZ86j9l2MrrsWI8jkJkdKxawa9isM1W8x4m9rr9km/ndE1mHR3aPQKc7lZcZHht/wALfl/M0yQ6BOdosVgtcxO4kzzkMNfWrEmQFlC1bBvFhDm12315+dEJOBye/cumOg9T+FWpCQxqjGq8wvj7RhyDPA5D/wBQ40HLTStSPM58B6KFyr8W57uyJOqpz6aD2FSHf2D3TRqFa3z4bH8I/wAxKh3D84JW6LPYD9Xb9bh+cJr61dl90wJ2PDiPW3/nUxuhS/yC1vCr7DvFDNl/Qpyycs98msbTqaqWCmbp4qyT/ZX/APi/kazZv/Ib3+pU4+VWtlydCSQLFqAToPE40FVH5xO/2PqlO7sWW4ko8emziPKpYScuxRuWkPwp/CKpSapzVR8Z/WXP9yfzq7SfK3tSO1XP9lDkO0E/e/8Ap/mfetmc2AI4+4UDdVecc/2l/wCL/tFY1Z/lKnbouOLMe6wxkzO/PnUbTkUjtVW2/wBda9GHyjarbvkTHKoxA8bep/GgIX//2Q=="/>
          <p:cNvSpPr>
            <a:spLocks noChangeAspect="1" noChangeArrowheads="1"/>
          </p:cNvSpPr>
          <p:nvPr/>
        </p:nvSpPr>
        <p:spPr bwMode="auto">
          <a:xfrm>
            <a:off x="155575" y="-1646238"/>
            <a:ext cx="4581525" cy="3438526"/>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4098" name="Picture 2" descr="http://1.bp.blogspot.com/_p4jB7cGjlfE/TDKs_G50pVI/AAAAAAAAA4Y/zhMxnzp5PWM/s400/hurittiesoup2010.JPG">
            <a:hlinkClick r:id="rId3"/>
          </p:cNvPr>
          <p:cNvPicPr>
            <a:picLocks noChangeAspect="1" noChangeArrowheads="1"/>
          </p:cNvPicPr>
          <p:nvPr/>
        </p:nvPicPr>
        <p:blipFill>
          <a:blip r:embed="rId4" cstate="print"/>
          <a:srcRect/>
          <a:stretch>
            <a:fillRect/>
          </a:stretch>
        </p:blipFill>
        <p:spPr bwMode="auto">
          <a:xfrm>
            <a:off x="1691680" y="2204864"/>
            <a:ext cx="5400600" cy="405045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le:Brown Flax Seeds.jpg">
            <a:hlinkClick r:id="rId3"/>
          </p:cNvPr>
          <p:cNvPicPr>
            <a:picLocks noChangeAspect="1" noChangeArrowheads="1"/>
          </p:cNvPicPr>
          <p:nvPr/>
        </p:nvPicPr>
        <p:blipFill>
          <a:blip r:embed="rId4" cstate="print"/>
          <a:srcRect/>
          <a:stretch>
            <a:fillRect/>
          </a:stretch>
        </p:blipFill>
        <p:spPr bwMode="auto">
          <a:xfrm>
            <a:off x="1" y="1872208"/>
            <a:ext cx="2483767" cy="1654810"/>
          </a:xfrm>
          <a:prstGeom prst="rect">
            <a:avLst/>
          </a:prstGeom>
          <a:noFill/>
          <a:ln w="38100">
            <a:solidFill>
              <a:schemeClr val="tx1"/>
            </a:solidFill>
          </a:ln>
        </p:spPr>
      </p:pic>
      <p:pic>
        <p:nvPicPr>
          <p:cNvPr id="9" name="Picture 4" descr="http://upload.wikimedia.org/wikipedia/commons/e/e7/Phaseolus_vulgaris_seed.jpg"/>
          <p:cNvPicPr>
            <a:picLocks noChangeAspect="1" noChangeArrowheads="1"/>
          </p:cNvPicPr>
          <p:nvPr/>
        </p:nvPicPr>
        <p:blipFill>
          <a:blip r:embed="rId5" cstate="print"/>
          <a:srcRect/>
          <a:stretch>
            <a:fillRect/>
          </a:stretch>
        </p:blipFill>
        <p:spPr bwMode="auto">
          <a:xfrm>
            <a:off x="6743700" y="1872208"/>
            <a:ext cx="2400300" cy="1628800"/>
          </a:xfrm>
          <a:prstGeom prst="rect">
            <a:avLst/>
          </a:prstGeom>
          <a:noFill/>
          <a:ln w="38100">
            <a:solidFill>
              <a:schemeClr val="tx1"/>
            </a:solidFill>
          </a:ln>
        </p:spPr>
      </p:pic>
      <p:pic>
        <p:nvPicPr>
          <p:cNvPr id="10" name="Picture 9" descr="File:Corncobs.jpg">
            <a:hlinkClick r:id="rId6"/>
          </p:cNvPr>
          <p:cNvPicPr>
            <a:picLocks noChangeAspect="1" noChangeArrowheads="1"/>
          </p:cNvPicPr>
          <p:nvPr/>
        </p:nvPicPr>
        <p:blipFill>
          <a:blip r:embed="rId7" cstate="print"/>
          <a:srcRect/>
          <a:stretch>
            <a:fillRect/>
          </a:stretch>
        </p:blipFill>
        <p:spPr bwMode="auto">
          <a:xfrm>
            <a:off x="1763688" y="1872208"/>
            <a:ext cx="2160240" cy="1628800"/>
          </a:xfrm>
          <a:prstGeom prst="rect">
            <a:avLst/>
          </a:prstGeom>
          <a:noFill/>
          <a:ln w="38100">
            <a:solidFill>
              <a:schemeClr val="tx1"/>
            </a:solidFill>
          </a:ln>
        </p:spPr>
      </p:pic>
      <p:pic>
        <p:nvPicPr>
          <p:cNvPr id="11" name="Picture 10" descr="http://1.bp.blogspot.com/_LAXgMorMCEA/Rk1dN_--A2I/AAAAAAAAAJg/F0NbAKBWG6s/s1600/sunflower-head-drying-seeds-still-white-4-DHD.jpg"/>
          <p:cNvPicPr>
            <a:picLocks noChangeAspect="1" noChangeArrowheads="1"/>
          </p:cNvPicPr>
          <p:nvPr/>
        </p:nvPicPr>
        <p:blipFill>
          <a:blip r:embed="rId8" cstate="print"/>
          <a:srcRect/>
          <a:stretch>
            <a:fillRect/>
          </a:stretch>
        </p:blipFill>
        <p:spPr bwMode="auto">
          <a:xfrm>
            <a:off x="5303574" y="1844824"/>
            <a:ext cx="2304256" cy="1728192"/>
          </a:xfrm>
          <a:prstGeom prst="rect">
            <a:avLst/>
          </a:prstGeom>
          <a:noFill/>
          <a:ln w="38100">
            <a:solidFill>
              <a:schemeClr val="tx1"/>
            </a:solidFill>
          </a:ln>
        </p:spPr>
      </p:pic>
      <p:pic>
        <p:nvPicPr>
          <p:cNvPr id="12" name="Picture 10" descr="File:Poppy seeds.jpg">
            <a:hlinkClick r:id="rId9"/>
          </p:cNvPr>
          <p:cNvPicPr>
            <a:picLocks noChangeAspect="1" noChangeArrowheads="1"/>
          </p:cNvPicPr>
          <p:nvPr/>
        </p:nvPicPr>
        <p:blipFill>
          <a:blip r:embed="rId10" cstate="print"/>
          <a:srcRect/>
          <a:stretch>
            <a:fillRect/>
          </a:stretch>
        </p:blipFill>
        <p:spPr bwMode="auto">
          <a:xfrm>
            <a:off x="3707904" y="1872208"/>
            <a:ext cx="1887327" cy="1628800"/>
          </a:xfrm>
          <a:prstGeom prst="rect">
            <a:avLst/>
          </a:prstGeom>
          <a:noFill/>
          <a:ln w="38100">
            <a:solidFill>
              <a:schemeClr val="tx1"/>
            </a:solidFill>
          </a:ln>
        </p:spPr>
      </p:pic>
      <p:pic>
        <p:nvPicPr>
          <p:cNvPr id="13" name="Picture 6" descr="http://upload.wikimedia.org/wikipedia/commons/6/64/Cumin_seed_whole.JPG"/>
          <p:cNvPicPr>
            <a:picLocks noChangeAspect="1" noChangeArrowheads="1"/>
          </p:cNvPicPr>
          <p:nvPr/>
        </p:nvPicPr>
        <p:blipFill>
          <a:blip r:embed="rId11" cstate="print"/>
          <a:srcRect/>
          <a:stretch>
            <a:fillRect/>
          </a:stretch>
        </p:blipFill>
        <p:spPr bwMode="auto">
          <a:xfrm>
            <a:off x="1979712" y="3511223"/>
            <a:ext cx="2195736" cy="1645969"/>
          </a:xfrm>
          <a:prstGeom prst="rect">
            <a:avLst/>
          </a:prstGeom>
          <a:noFill/>
          <a:ln w="38100">
            <a:solidFill>
              <a:schemeClr val="tx1"/>
            </a:solidFill>
          </a:ln>
        </p:spPr>
      </p:pic>
      <p:pic>
        <p:nvPicPr>
          <p:cNvPr id="14" name="Picture 13" descr="https://encrypted-tbn0.gstatic.com/images?q=tbn:ANd9GcRrx5CHA9G6wKvKkaT6ke2tHhCRROtvAhnjOMUAWBab746iPeDd">
            <a:hlinkClick r:id="rId12"/>
          </p:cNvPr>
          <p:cNvPicPr/>
          <p:nvPr/>
        </p:nvPicPr>
        <p:blipFill>
          <a:blip r:embed="rId13" cstate="print"/>
          <a:srcRect/>
          <a:stretch>
            <a:fillRect/>
          </a:stretch>
        </p:blipFill>
        <p:spPr bwMode="auto">
          <a:xfrm>
            <a:off x="5364088" y="3528392"/>
            <a:ext cx="2520280" cy="1628800"/>
          </a:xfrm>
          <a:prstGeom prst="rect">
            <a:avLst/>
          </a:prstGeom>
          <a:noFill/>
          <a:ln w="38100">
            <a:solidFill>
              <a:schemeClr val="tx1"/>
            </a:solidFill>
            <a:miter lim="800000"/>
            <a:headEnd/>
            <a:tailEnd/>
          </a:ln>
        </p:spPr>
      </p:pic>
      <p:pic>
        <p:nvPicPr>
          <p:cNvPr id="15" name="Picture 2" descr="http://oakandthistle.files.wordpress.com/2012/10/img_27952.jpg"/>
          <p:cNvPicPr>
            <a:picLocks noChangeAspect="1" noChangeArrowheads="1"/>
          </p:cNvPicPr>
          <p:nvPr/>
        </p:nvPicPr>
        <p:blipFill>
          <a:blip r:embed="rId14" cstate="print"/>
          <a:srcRect r="14734"/>
          <a:stretch>
            <a:fillRect/>
          </a:stretch>
        </p:blipFill>
        <p:spPr bwMode="auto">
          <a:xfrm>
            <a:off x="7271793" y="3509584"/>
            <a:ext cx="1872207" cy="1647608"/>
          </a:xfrm>
          <a:prstGeom prst="rect">
            <a:avLst/>
          </a:prstGeom>
          <a:noFill/>
          <a:ln w="38100">
            <a:solidFill>
              <a:schemeClr val="tx1"/>
            </a:solidFill>
          </a:ln>
        </p:spPr>
      </p:pic>
      <p:pic>
        <p:nvPicPr>
          <p:cNvPr id="16" name="Picture 2" descr="http://usc-canada.org/UserFiles/Image/1-Banner_Seeds.jpg"/>
          <p:cNvPicPr>
            <a:picLocks noChangeAspect="1" noChangeArrowheads="1"/>
          </p:cNvPicPr>
          <p:nvPr/>
        </p:nvPicPr>
        <p:blipFill>
          <a:blip r:embed="rId15" cstate="print"/>
          <a:srcRect l="27638" r="41815"/>
          <a:stretch>
            <a:fillRect/>
          </a:stretch>
        </p:blipFill>
        <p:spPr bwMode="auto">
          <a:xfrm>
            <a:off x="4139952" y="3501008"/>
            <a:ext cx="1584176" cy="1656184"/>
          </a:xfrm>
          <a:prstGeom prst="rect">
            <a:avLst/>
          </a:prstGeom>
          <a:noFill/>
          <a:ln w="38100">
            <a:solidFill>
              <a:schemeClr val="tx1"/>
            </a:solidFill>
          </a:ln>
        </p:spPr>
      </p:pic>
      <p:pic>
        <p:nvPicPr>
          <p:cNvPr id="17" name="Picture 8" descr="http://www.plantsciences.ucdavis.edu/gepts/pb143/LEC02/bean1.gif"/>
          <p:cNvPicPr>
            <a:picLocks noChangeAspect="1" noChangeArrowheads="1"/>
          </p:cNvPicPr>
          <p:nvPr/>
        </p:nvPicPr>
        <p:blipFill>
          <a:blip r:embed="rId16" cstate="print"/>
          <a:srcRect/>
          <a:stretch>
            <a:fillRect/>
          </a:stretch>
        </p:blipFill>
        <p:spPr bwMode="auto">
          <a:xfrm>
            <a:off x="0" y="3528392"/>
            <a:ext cx="2195736" cy="1628800"/>
          </a:xfrm>
          <a:prstGeom prst="rect">
            <a:avLst/>
          </a:prstGeom>
          <a:noFill/>
          <a:ln w="38100">
            <a:solidFill>
              <a:schemeClr val="tx1"/>
            </a:solidFill>
          </a:ln>
        </p:spPr>
      </p:pic>
      <p:sp>
        <p:nvSpPr>
          <p:cNvPr id="18" name="TextBox 17"/>
          <p:cNvSpPr txBox="1"/>
          <p:nvPr/>
        </p:nvSpPr>
        <p:spPr>
          <a:xfrm>
            <a:off x="0" y="548680"/>
            <a:ext cx="9144000" cy="769441"/>
          </a:xfrm>
          <a:prstGeom prst="rect">
            <a:avLst/>
          </a:prstGeom>
          <a:noFill/>
          <a:ln w="38100">
            <a:noFill/>
          </a:ln>
        </p:spPr>
        <p:txBody>
          <a:bodyPr wrap="square" rtlCol="0">
            <a:spAutoFit/>
          </a:bodyPr>
          <a:lstStyle/>
          <a:p>
            <a:pPr algn="ctr"/>
            <a:r>
              <a:rPr lang="en-CA" sz="4400" b="1" dirty="0" smtClean="0">
                <a:solidFill>
                  <a:srgbClr val="7030A0"/>
                </a:solidFill>
                <a:latin typeface="Century Gothic" pitchFamily="34" charset="0"/>
              </a:rPr>
              <a:t>Happy Seed Saving!</a:t>
            </a:r>
            <a:endParaRPr lang="en-CA" sz="4400" b="1" dirty="0">
              <a:solidFill>
                <a:srgbClr val="7030A0"/>
              </a:solidFill>
              <a:latin typeface="Century Gothic" pitchFamily="34" charset="0"/>
            </a:endParaRPr>
          </a:p>
        </p:txBody>
      </p:sp>
      <p:sp>
        <p:nvSpPr>
          <p:cNvPr id="21" name="TextBox 20"/>
          <p:cNvSpPr txBox="1"/>
          <p:nvPr/>
        </p:nvSpPr>
        <p:spPr>
          <a:xfrm>
            <a:off x="0" y="692696"/>
            <a:ext cx="9144000" cy="584775"/>
          </a:xfrm>
          <a:prstGeom prst="rect">
            <a:avLst/>
          </a:prstGeom>
          <a:noFill/>
        </p:spPr>
        <p:txBody>
          <a:bodyPr wrap="square" rtlCol="0">
            <a:spAutoFit/>
          </a:bodyPr>
          <a:lstStyle/>
          <a:p>
            <a:r>
              <a:rPr lang="en-CA" sz="3200" b="1" dirty="0" smtClean="0">
                <a:solidFill>
                  <a:srgbClr val="7030A0"/>
                </a:solidFill>
                <a:latin typeface="Century Gothic" pitchFamily="34" charset="0"/>
              </a:rPr>
              <a:t> </a:t>
            </a:r>
            <a:endParaRPr lang="en-CA" sz="3200" b="1" dirty="0">
              <a:solidFill>
                <a:srgbClr val="7030A0"/>
              </a:solidFill>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n\Desktop\SOW+SAVE_FINAL.png"/>
          <p:cNvPicPr>
            <a:picLocks noChangeAspect="1" noChangeArrowheads="1"/>
          </p:cNvPicPr>
          <p:nvPr/>
        </p:nvPicPr>
        <p:blipFill>
          <a:blip r:embed="rId3" cstate="print"/>
          <a:srcRect/>
          <a:stretch>
            <a:fillRect/>
          </a:stretch>
        </p:blipFill>
        <p:spPr bwMode="auto">
          <a:xfrm>
            <a:off x="0" y="-116631"/>
            <a:ext cx="9144001" cy="68579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700808"/>
            <a:ext cx="9144000" cy="3416320"/>
          </a:xfrm>
          <a:prstGeom prst="rect">
            <a:avLst/>
          </a:prstGeom>
          <a:noFill/>
          <a:ln w="38100">
            <a:noFill/>
          </a:ln>
        </p:spPr>
        <p:txBody>
          <a:bodyPr wrap="square" rtlCol="0">
            <a:spAutoFit/>
          </a:bodyPr>
          <a:lstStyle/>
          <a:p>
            <a:pPr algn="ctr"/>
            <a:r>
              <a:rPr lang="en-CA" sz="7200" b="1" dirty="0" smtClean="0">
                <a:solidFill>
                  <a:srgbClr val="7030A0"/>
                </a:solidFill>
                <a:latin typeface="Century Gothic" pitchFamily="34" charset="0"/>
                <a:cs typeface="Leelawadee" pitchFamily="34" charset="-34"/>
              </a:rPr>
              <a:t>Seed Saving</a:t>
            </a:r>
          </a:p>
          <a:p>
            <a:pPr algn="ctr"/>
            <a:r>
              <a:rPr lang="en-CA" sz="7200" b="1" dirty="0">
                <a:solidFill>
                  <a:srgbClr val="7030A0"/>
                </a:solidFill>
                <a:latin typeface="Century Gothic" pitchFamily="34" charset="0"/>
                <a:cs typeface="Leelawadee" pitchFamily="34" charset="-34"/>
              </a:rPr>
              <a:t>a</a:t>
            </a:r>
            <a:r>
              <a:rPr lang="en-CA" sz="7200" b="1" dirty="0" smtClean="0">
                <a:solidFill>
                  <a:srgbClr val="7030A0"/>
                </a:solidFill>
                <a:latin typeface="Century Gothic" pitchFamily="34" charset="0"/>
                <a:cs typeface="Leelawadee" pitchFamily="34" charset="-34"/>
              </a:rPr>
              <a:t>nd </a:t>
            </a:r>
          </a:p>
          <a:p>
            <a:pPr algn="ctr"/>
            <a:r>
              <a:rPr lang="en-CA" sz="7200" b="1" dirty="0" smtClean="0">
                <a:solidFill>
                  <a:srgbClr val="7030A0"/>
                </a:solidFill>
                <a:latin typeface="Century Gothic" pitchFamily="34" charset="0"/>
                <a:cs typeface="Leelawadee" pitchFamily="34" charset="-34"/>
              </a:rPr>
              <a:t>Seed Banking</a:t>
            </a:r>
            <a:endParaRPr lang="en-CA" sz="7200" b="1" dirty="0">
              <a:solidFill>
                <a:srgbClr val="7030A0"/>
              </a:solidFill>
              <a:latin typeface="Century Gothic" pitchFamily="34" charset="0"/>
              <a:cs typeface="Leelawadee" pitchFamily="34" charset="-34"/>
            </a:endParaRPr>
          </a:p>
        </p:txBody>
      </p:sp>
      <p:pic>
        <p:nvPicPr>
          <p:cNvPr id="2" name="Picture 2" descr="File:Brown Flax Seeds.jpg">
            <a:hlinkClick r:id="rId3"/>
          </p:cNvPr>
          <p:cNvPicPr>
            <a:picLocks noChangeAspect="1" noChangeArrowheads="1"/>
          </p:cNvPicPr>
          <p:nvPr/>
        </p:nvPicPr>
        <p:blipFill>
          <a:blip r:embed="rId4" cstate="print"/>
          <a:srcRect/>
          <a:stretch>
            <a:fillRect/>
          </a:stretch>
        </p:blipFill>
        <p:spPr bwMode="auto">
          <a:xfrm>
            <a:off x="1" y="0"/>
            <a:ext cx="2411759" cy="1628800"/>
          </a:xfrm>
          <a:prstGeom prst="rect">
            <a:avLst/>
          </a:prstGeom>
          <a:noFill/>
          <a:ln w="38100">
            <a:solidFill>
              <a:schemeClr val="tx1"/>
            </a:solidFill>
          </a:ln>
        </p:spPr>
      </p:pic>
      <p:pic>
        <p:nvPicPr>
          <p:cNvPr id="1028" name="Picture 4" descr="http://upload.wikimedia.org/wikipedia/commons/e/e7/Phaseolus_vulgaris_seed.jpg"/>
          <p:cNvPicPr>
            <a:picLocks noChangeAspect="1" noChangeArrowheads="1"/>
          </p:cNvPicPr>
          <p:nvPr/>
        </p:nvPicPr>
        <p:blipFill>
          <a:blip r:embed="rId5" cstate="print"/>
          <a:srcRect/>
          <a:stretch>
            <a:fillRect/>
          </a:stretch>
        </p:blipFill>
        <p:spPr bwMode="auto">
          <a:xfrm>
            <a:off x="6743700" y="0"/>
            <a:ext cx="2400300" cy="1628800"/>
          </a:xfrm>
          <a:prstGeom prst="rect">
            <a:avLst/>
          </a:prstGeom>
          <a:noFill/>
          <a:ln w="38100">
            <a:solidFill>
              <a:schemeClr val="tx1"/>
            </a:solidFill>
          </a:ln>
        </p:spPr>
      </p:pic>
      <p:pic>
        <p:nvPicPr>
          <p:cNvPr id="1030" name="Picture 6" descr="http://upload.wikimedia.org/wikipedia/commons/6/64/Cumin_seed_whole.JPG"/>
          <p:cNvPicPr>
            <a:picLocks noChangeAspect="1" noChangeArrowheads="1"/>
          </p:cNvPicPr>
          <p:nvPr/>
        </p:nvPicPr>
        <p:blipFill>
          <a:blip r:embed="rId6" cstate="print"/>
          <a:srcRect/>
          <a:stretch>
            <a:fillRect/>
          </a:stretch>
        </p:blipFill>
        <p:spPr bwMode="auto">
          <a:xfrm>
            <a:off x="1979712" y="5229200"/>
            <a:ext cx="2195736" cy="1628800"/>
          </a:xfrm>
          <a:prstGeom prst="rect">
            <a:avLst/>
          </a:prstGeom>
          <a:noFill/>
          <a:ln w="38100">
            <a:solidFill>
              <a:schemeClr val="tx1"/>
            </a:solidFill>
          </a:ln>
        </p:spPr>
      </p:pic>
      <p:sp>
        <p:nvSpPr>
          <p:cNvPr id="1036" name="AutoShape 12" descr="sunflower-seed"/>
          <p:cNvSpPr>
            <a:spLocks noChangeAspect="1" noChangeArrowheads="1"/>
          </p:cNvSpPr>
          <p:nvPr/>
        </p:nvSpPr>
        <p:spPr bwMode="auto">
          <a:xfrm>
            <a:off x="63500" y="-136525"/>
            <a:ext cx="4953000" cy="49530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3" name="Picture 6" descr="File:Corncobs.jpg">
            <a:hlinkClick r:id="rId7"/>
          </p:cNvPr>
          <p:cNvPicPr>
            <a:picLocks noChangeAspect="1" noChangeArrowheads="1"/>
          </p:cNvPicPr>
          <p:nvPr/>
        </p:nvPicPr>
        <p:blipFill>
          <a:blip r:embed="rId8" cstate="print"/>
          <a:srcRect/>
          <a:stretch>
            <a:fillRect/>
          </a:stretch>
        </p:blipFill>
        <p:spPr bwMode="auto">
          <a:xfrm>
            <a:off x="1763688" y="0"/>
            <a:ext cx="2160240" cy="1628800"/>
          </a:xfrm>
          <a:prstGeom prst="rect">
            <a:avLst/>
          </a:prstGeom>
          <a:noFill/>
          <a:ln w="38100">
            <a:solidFill>
              <a:schemeClr val="tx1"/>
            </a:solidFill>
          </a:ln>
        </p:spPr>
      </p:pic>
      <p:pic>
        <p:nvPicPr>
          <p:cNvPr id="3" name="Picture 2" descr="http://1.bp.blogspot.com/_LAXgMorMCEA/Rk1dN_--A2I/AAAAAAAAAJg/F0NbAKBWG6s/s1600/sunflower-head-drying-seeds-still-white-4-DHD.jpg"/>
          <p:cNvPicPr>
            <a:picLocks noChangeAspect="1" noChangeArrowheads="1"/>
          </p:cNvPicPr>
          <p:nvPr/>
        </p:nvPicPr>
        <p:blipFill>
          <a:blip r:embed="rId9" cstate="print"/>
          <a:srcRect/>
          <a:stretch>
            <a:fillRect/>
          </a:stretch>
        </p:blipFill>
        <p:spPr bwMode="auto">
          <a:xfrm>
            <a:off x="5352595" y="0"/>
            <a:ext cx="2171733" cy="1628800"/>
          </a:xfrm>
          <a:prstGeom prst="rect">
            <a:avLst/>
          </a:prstGeom>
          <a:noFill/>
          <a:ln w="38100">
            <a:solidFill>
              <a:schemeClr val="tx1"/>
            </a:solidFill>
          </a:ln>
        </p:spPr>
      </p:pic>
      <p:pic>
        <p:nvPicPr>
          <p:cNvPr id="1034" name="Picture 10" descr="File:Poppy seeds.jpg">
            <a:hlinkClick r:id="rId10"/>
          </p:cNvPr>
          <p:cNvPicPr>
            <a:picLocks noChangeAspect="1" noChangeArrowheads="1"/>
          </p:cNvPicPr>
          <p:nvPr/>
        </p:nvPicPr>
        <p:blipFill>
          <a:blip r:embed="rId11" cstate="print"/>
          <a:srcRect/>
          <a:stretch>
            <a:fillRect/>
          </a:stretch>
        </p:blipFill>
        <p:spPr bwMode="auto">
          <a:xfrm>
            <a:off x="3635896" y="0"/>
            <a:ext cx="1887327" cy="1628800"/>
          </a:xfrm>
          <a:prstGeom prst="rect">
            <a:avLst/>
          </a:prstGeom>
          <a:noFill/>
          <a:ln w="38100">
            <a:solidFill>
              <a:schemeClr val="tx1"/>
            </a:solidFill>
          </a:ln>
        </p:spPr>
      </p:pic>
      <p:pic>
        <p:nvPicPr>
          <p:cNvPr id="14" name="Picture 13" descr="https://encrypted-tbn0.gstatic.com/images?q=tbn:ANd9GcRrx5CHA9G6wKvKkaT6ke2tHhCRROtvAhnjOMUAWBab746iPeDd">
            <a:hlinkClick r:id="rId12"/>
          </p:cNvPr>
          <p:cNvPicPr/>
          <p:nvPr/>
        </p:nvPicPr>
        <p:blipFill>
          <a:blip r:embed="rId13" cstate="print"/>
          <a:srcRect/>
          <a:stretch>
            <a:fillRect/>
          </a:stretch>
        </p:blipFill>
        <p:spPr bwMode="auto">
          <a:xfrm>
            <a:off x="5364088" y="5229200"/>
            <a:ext cx="2520280" cy="1872208"/>
          </a:xfrm>
          <a:prstGeom prst="rect">
            <a:avLst/>
          </a:prstGeom>
          <a:noFill/>
          <a:ln w="38100">
            <a:solidFill>
              <a:schemeClr val="tx1"/>
            </a:solidFill>
            <a:miter lim="800000"/>
            <a:headEnd/>
            <a:tailEnd/>
          </a:ln>
        </p:spPr>
      </p:pic>
      <p:pic>
        <p:nvPicPr>
          <p:cNvPr id="14338" name="Picture 2" descr="http://oakandthistle.files.wordpress.com/2012/10/img_27952.jpg"/>
          <p:cNvPicPr>
            <a:picLocks noChangeAspect="1" noChangeArrowheads="1"/>
          </p:cNvPicPr>
          <p:nvPr/>
        </p:nvPicPr>
        <p:blipFill>
          <a:blip r:embed="rId14" cstate="print"/>
          <a:srcRect r="14734"/>
          <a:stretch>
            <a:fillRect/>
          </a:stretch>
        </p:blipFill>
        <p:spPr bwMode="auto">
          <a:xfrm>
            <a:off x="7271793" y="5229200"/>
            <a:ext cx="1872207" cy="1628800"/>
          </a:xfrm>
          <a:prstGeom prst="rect">
            <a:avLst/>
          </a:prstGeom>
          <a:noFill/>
          <a:ln w="38100">
            <a:solidFill>
              <a:schemeClr val="tx1"/>
            </a:solidFill>
          </a:ln>
        </p:spPr>
      </p:pic>
      <p:pic>
        <p:nvPicPr>
          <p:cNvPr id="11" name="Picture 2" descr="http://usc-canada.org/UserFiles/Image/1-Banner_Seeds.jpg"/>
          <p:cNvPicPr>
            <a:picLocks noChangeAspect="1" noChangeArrowheads="1"/>
          </p:cNvPicPr>
          <p:nvPr/>
        </p:nvPicPr>
        <p:blipFill>
          <a:blip r:embed="rId15" cstate="print"/>
          <a:srcRect l="27638" r="41815"/>
          <a:stretch>
            <a:fillRect/>
          </a:stretch>
        </p:blipFill>
        <p:spPr bwMode="auto">
          <a:xfrm>
            <a:off x="4211960" y="5229200"/>
            <a:ext cx="1512168" cy="1628800"/>
          </a:xfrm>
          <a:prstGeom prst="rect">
            <a:avLst/>
          </a:prstGeom>
          <a:noFill/>
          <a:ln w="38100">
            <a:solidFill>
              <a:schemeClr val="tx1"/>
            </a:solidFill>
          </a:ln>
        </p:spPr>
      </p:pic>
      <p:pic>
        <p:nvPicPr>
          <p:cNvPr id="10" name="Picture 8" descr="http://www.plantsciences.ucdavis.edu/gepts/pb143/LEC02/bean1.gif"/>
          <p:cNvPicPr>
            <a:picLocks noChangeAspect="1" noChangeArrowheads="1"/>
          </p:cNvPicPr>
          <p:nvPr/>
        </p:nvPicPr>
        <p:blipFill>
          <a:blip r:embed="rId16" cstate="print"/>
          <a:srcRect/>
          <a:stretch>
            <a:fillRect/>
          </a:stretch>
        </p:blipFill>
        <p:spPr bwMode="auto">
          <a:xfrm>
            <a:off x="0" y="5229200"/>
            <a:ext cx="2195736" cy="16288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plantsciences.ucdavis.edu/gepts/pb143/LEC02/bean1.gif"/>
          <p:cNvPicPr>
            <a:picLocks noChangeAspect="1" noChangeArrowheads="1"/>
          </p:cNvPicPr>
          <p:nvPr/>
        </p:nvPicPr>
        <p:blipFill>
          <a:blip r:embed="rId3" cstate="print"/>
          <a:srcRect/>
          <a:stretch>
            <a:fillRect/>
          </a:stretch>
        </p:blipFill>
        <p:spPr bwMode="auto">
          <a:xfrm>
            <a:off x="395536" y="3789040"/>
            <a:ext cx="3744416" cy="2617366"/>
          </a:xfrm>
          <a:prstGeom prst="rect">
            <a:avLst/>
          </a:prstGeom>
          <a:noFill/>
          <a:ln w="50800">
            <a:solidFill>
              <a:schemeClr val="tx1"/>
            </a:solidFill>
          </a:ln>
        </p:spPr>
      </p:pic>
      <p:sp>
        <p:nvSpPr>
          <p:cNvPr id="4" name="TextBox 3"/>
          <p:cNvSpPr txBox="1"/>
          <p:nvPr/>
        </p:nvSpPr>
        <p:spPr>
          <a:xfrm>
            <a:off x="0" y="260648"/>
            <a:ext cx="9144000" cy="1200329"/>
          </a:xfrm>
          <a:prstGeom prst="rect">
            <a:avLst/>
          </a:prstGeom>
          <a:noFill/>
        </p:spPr>
        <p:txBody>
          <a:bodyPr wrap="square" rtlCol="0">
            <a:spAutoFit/>
          </a:bodyPr>
          <a:lstStyle/>
          <a:p>
            <a:pPr algn="ctr"/>
            <a:r>
              <a:rPr lang="en-CA" sz="3600" b="1" dirty="0" smtClean="0">
                <a:solidFill>
                  <a:srgbClr val="7030A0"/>
                </a:solidFill>
                <a:latin typeface="Century Gothic" pitchFamily="34" charset="0"/>
              </a:rPr>
              <a:t>What is a Seed?</a:t>
            </a:r>
          </a:p>
          <a:p>
            <a:pPr algn="ctr"/>
            <a:endParaRPr lang="en-CA" sz="3600" b="1" dirty="0">
              <a:solidFill>
                <a:srgbClr val="7030A0"/>
              </a:solidFill>
              <a:latin typeface="Century Gothic" pitchFamily="34" charset="0"/>
            </a:endParaRPr>
          </a:p>
        </p:txBody>
      </p:sp>
      <p:sp>
        <p:nvSpPr>
          <p:cNvPr id="12289" name="Rectangle 1"/>
          <p:cNvSpPr>
            <a:spLocks noChangeArrowheads="1"/>
          </p:cNvSpPr>
          <p:nvPr/>
        </p:nvSpPr>
        <p:spPr bwMode="auto">
          <a:xfrm>
            <a:off x="251520" y="2204864"/>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tabLst/>
            </a:pPr>
            <a:r>
              <a:rPr kumimoji="0" lang="en-CA" sz="2400" b="0" i="0" u="none" strike="noStrike" cap="none" normalizeH="0" baseline="0" dirty="0" smtClean="0">
                <a:ln>
                  <a:noFill/>
                </a:ln>
                <a:solidFill>
                  <a:schemeClr val="tx1"/>
                </a:solidFill>
                <a:effectLst/>
                <a:latin typeface="Century Gothic" pitchFamily="34" charset="0"/>
                <a:ea typeface="Times New Roman" pitchFamily="18" charset="0"/>
                <a:cs typeface="Leelawadee" pitchFamily="34" charset="-34"/>
              </a:rPr>
              <a:t>Everything</a:t>
            </a:r>
            <a:r>
              <a:rPr kumimoji="0" lang="en-CA" sz="2400" b="0" i="0" u="none" strike="noStrike" cap="none" normalizeH="0" dirty="0" smtClean="0">
                <a:ln>
                  <a:noFill/>
                </a:ln>
                <a:solidFill>
                  <a:schemeClr val="tx1"/>
                </a:solidFill>
                <a:effectLst/>
                <a:latin typeface="Century Gothic" pitchFamily="34" charset="0"/>
                <a:ea typeface="Times New Roman" pitchFamily="18" charset="0"/>
                <a:cs typeface="Leelawadee" pitchFamily="34" charset="-34"/>
              </a:rPr>
              <a:t> </a:t>
            </a:r>
            <a:r>
              <a:rPr kumimoji="0" lang="en-CA" sz="2400" b="0" i="0" u="none" strike="noStrike" cap="none" normalizeH="0" baseline="0" dirty="0" smtClean="0">
                <a:ln>
                  <a:noFill/>
                </a:ln>
                <a:solidFill>
                  <a:schemeClr val="tx1"/>
                </a:solidFill>
                <a:effectLst/>
                <a:latin typeface="Century Gothic" pitchFamily="34" charset="0"/>
                <a:ea typeface="Times New Roman" pitchFamily="18" charset="0"/>
                <a:cs typeface="Leelawadee" pitchFamily="34" charset="-34"/>
              </a:rPr>
              <a:t>the seed needs to grow</a:t>
            </a:r>
            <a:r>
              <a:rPr kumimoji="0" lang="en-CA" sz="2400" b="0" i="0" u="none" strike="noStrike" cap="none" normalizeH="0" dirty="0" smtClean="0">
                <a:ln>
                  <a:noFill/>
                </a:ln>
                <a:solidFill>
                  <a:schemeClr val="tx1"/>
                </a:solidFill>
                <a:effectLst/>
                <a:latin typeface="Century Gothic" pitchFamily="34" charset="0"/>
                <a:ea typeface="Times New Roman" pitchFamily="18" charset="0"/>
                <a:cs typeface="Leelawadee" pitchFamily="34" charset="-34"/>
              </a:rPr>
              <a:t> into an adult plant is </a:t>
            </a:r>
            <a:r>
              <a:rPr kumimoji="0" lang="en-CA" sz="2400" b="0" i="0" u="none" strike="noStrike" cap="none" normalizeH="0" baseline="0" dirty="0" smtClean="0">
                <a:ln>
                  <a:noFill/>
                </a:ln>
                <a:solidFill>
                  <a:schemeClr val="tx1"/>
                </a:solidFill>
                <a:effectLst/>
                <a:latin typeface="Century Gothic" pitchFamily="34" charset="0"/>
                <a:ea typeface="Times New Roman" pitchFamily="18" charset="0"/>
                <a:cs typeface="Leelawadee" pitchFamily="34" charset="-34"/>
              </a:rPr>
              <a:t>stored inside an</a:t>
            </a:r>
            <a:r>
              <a:rPr kumimoji="0" lang="en-CA" sz="2400" b="0" i="0" u="none" strike="noStrike" cap="none" normalizeH="0" dirty="0" smtClean="0">
                <a:ln>
                  <a:noFill/>
                </a:ln>
                <a:solidFill>
                  <a:schemeClr val="tx1"/>
                </a:solidFill>
                <a:effectLst/>
                <a:latin typeface="Century Gothic" pitchFamily="34" charset="0"/>
                <a:ea typeface="Times New Roman" pitchFamily="18" charset="0"/>
                <a:cs typeface="Leelawadee" pitchFamily="34" charset="-34"/>
              </a:rPr>
              <a:t> amazing little package waiting for the right time to unpack and start growing!</a:t>
            </a:r>
          </a:p>
          <a:p>
            <a:pPr lvl="0" eaLnBrk="0" fontAlgn="base" hangingPunct="0">
              <a:spcBef>
                <a:spcPct val="0"/>
              </a:spcBef>
              <a:spcAft>
                <a:spcPct val="0"/>
              </a:spcAft>
              <a:buFont typeface="Arial" pitchFamily="34" charset="0"/>
              <a:buChar char="•"/>
            </a:pPr>
            <a:endParaRPr lang="en-CA" sz="2400" dirty="0" smtClean="0">
              <a:latin typeface="Century Gothic" pitchFamily="34" charset="0"/>
              <a:ea typeface="Times New Roman" pitchFamily="18" charset="0"/>
              <a:cs typeface="Leelawadee" pitchFamily="34" charset="-34"/>
            </a:endParaRPr>
          </a:p>
          <a:p>
            <a:pPr lvl="0" eaLnBrk="0" fontAlgn="base" hangingPunct="0">
              <a:spcBef>
                <a:spcPct val="0"/>
              </a:spcBef>
              <a:spcAft>
                <a:spcPct val="0"/>
              </a:spcAft>
            </a:pPr>
            <a:r>
              <a:rPr lang="en-CA" sz="2400" dirty="0" smtClean="0">
                <a:latin typeface="Century Gothic" pitchFamily="34" charset="0"/>
                <a:ea typeface="Times New Roman" pitchFamily="18" charset="0"/>
                <a:cs typeface="Leelawadee" pitchFamily="34" charset="-34"/>
              </a:rPr>
              <a:t> </a:t>
            </a:r>
            <a:endParaRPr kumimoji="0" lang="en-CA" sz="2400"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7" name="Rectangle 1"/>
          <p:cNvSpPr>
            <a:spLocks noChangeArrowheads="1"/>
          </p:cNvSpPr>
          <p:nvPr/>
        </p:nvSpPr>
        <p:spPr bwMode="auto">
          <a:xfrm>
            <a:off x="251520" y="1124744"/>
            <a:ext cx="88924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tabLst/>
            </a:pPr>
            <a:r>
              <a:rPr kumimoji="0" lang="en-CA" sz="2400" b="0" i="0" u="none" strike="noStrike" cap="none" normalizeH="0" baseline="0" dirty="0" smtClean="0">
                <a:ln>
                  <a:noFill/>
                </a:ln>
                <a:solidFill>
                  <a:schemeClr val="tx1"/>
                </a:solidFill>
                <a:effectLst/>
                <a:latin typeface="Century Gothic" pitchFamily="34" charset="0"/>
                <a:ea typeface="Times New Roman" pitchFamily="18" charset="0"/>
                <a:cs typeface="Leelawadee" pitchFamily="34" charset="-34"/>
              </a:rPr>
              <a:t>A seed is like </a:t>
            </a:r>
            <a:r>
              <a:rPr lang="en-CA" sz="2400" dirty="0" smtClean="0">
                <a:latin typeface="Century Gothic" pitchFamily="34" charset="0"/>
                <a:ea typeface="Times New Roman" pitchFamily="18" charset="0"/>
                <a:cs typeface="Leelawadee" pitchFamily="34" charset="-34"/>
              </a:rPr>
              <a:t>a plant’s </a:t>
            </a:r>
            <a:r>
              <a:rPr lang="en-CA" sz="2400" b="1" dirty="0" smtClean="0">
                <a:latin typeface="Century Gothic" pitchFamily="34" charset="0"/>
                <a:ea typeface="Times New Roman" pitchFamily="18" charset="0"/>
                <a:cs typeface="Leelawadee" pitchFamily="34" charset="-34"/>
              </a:rPr>
              <a:t>baby</a:t>
            </a:r>
            <a:r>
              <a:rPr lang="en-CA" sz="2400" dirty="0" smtClean="0">
                <a:latin typeface="Century Gothic" pitchFamily="34" charset="0"/>
                <a:ea typeface="Times New Roman" pitchFamily="18" charset="0"/>
                <a:cs typeface="Leelawadee" pitchFamily="34" charset="-34"/>
              </a:rPr>
              <a:t>. Seeds are made by adult plants so that new plants can grow the following year.</a:t>
            </a:r>
          </a:p>
        </p:txBody>
      </p:sp>
      <p:pic>
        <p:nvPicPr>
          <p:cNvPr id="34818" name="Picture 2" descr="Green Bean Sprouts">
            <a:hlinkClick r:id="rId4"/>
          </p:cNvPr>
          <p:cNvPicPr>
            <a:picLocks noChangeAspect="1" noChangeArrowheads="1"/>
          </p:cNvPicPr>
          <p:nvPr/>
        </p:nvPicPr>
        <p:blipFill>
          <a:blip r:embed="rId5" cstate="print"/>
          <a:srcRect/>
          <a:stretch>
            <a:fillRect/>
          </a:stretch>
        </p:blipFill>
        <p:spPr bwMode="auto">
          <a:xfrm>
            <a:off x="4746050" y="3789040"/>
            <a:ext cx="4051602" cy="2687564"/>
          </a:xfrm>
          <a:prstGeom prst="rect">
            <a:avLst/>
          </a:prstGeom>
          <a:noFill/>
          <a:ln w="5080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51520" y="980728"/>
            <a:ext cx="86409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lang="en-CA" sz="2400" b="1" dirty="0" smtClean="0">
                <a:latin typeface="Century Gothic" pitchFamily="34" charset="0"/>
                <a:ea typeface="Times New Roman" pitchFamily="18" charset="0"/>
                <a:cs typeface="Leelawadee" pitchFamily="34" charset="-34"/>
              </a:rPr>
              <a:t>Yes! </a:t>
            </a:r>
          </a:p>
          <a:p>
            <a:pPr marL="0" marR="0" lvl="0" indent="0" algn="l" defTabSz="914400" rtl="0" eaLnBrk="1" fontAlgn="t" latinLnBrk="0" hangingPunct="1">
              <a:lnSpc>
                <a:spcPct val="100000"/>
              </a:lnSpc>
              <a:spcBef>
                <a:spcPct val="0"/>
              </a:spcBef>
              <a:spcAft>
                <a:spcPct val="0"/>
              </a:spcAft>
              <a:buClrTx/>
              <a:buSzTx/>
              <a:buFontTx/>
              <a:buNone/>
              <a:tabLst/>
            </a:pPr>
            <a:endParaRPr lang="en-CA" sz="2400" b="1" dirty="0" smtClean="0">
              <a:latin typeface="Century Gothic" pitchFamily="34" charset="0"/>
              <a:ea typeface="Times New Roman" pitchFamily="18" charset="0"/>
              <a:cs typeface="Leelawadee" pitchFamily="34" charset="-34"/>
            </a:endParaRPr>
          </a:p>
          <a:p>
            <a:pPr marL="0" marR="0" lvl="0" indent="0" algn="l" defTabSz="914400" rtl="0" eaLnBrk="1" fontAlgn="t" latinLnBrk="0" hangingPunct="1">
              <a:lnSpc>
                <a:spcPct val="100000"/>
              </a:lnSpc>
              <a:spcBef>
                <a:spcPct val="0"/>
              </a:spcBef>
              <a:spcAft>
                <a:spcPct val="0"/>
              </a:spcAft>
              <a:buClrTx/>
              <a:buSzTx/>
              <a:buFontTx/>
              <a:buNone/>
              <a:tabLst/>
            </a:pPr>
            <a:r>
              <a:rPr lang="en-CA" sz="2400" dirty="0" smtClean="0">
                <a:latin typeface="Century Gothic" pitchFamily="34" charset="0"/>
                <a:ea typeface="Times New Roman" pitchFamily="18" charset="0"/>
                <a:cs typeface="Leelawadee" pitchFamily="34" charset="-34"/>
              </a:rPr>
              <a:t>Seeds are alive but they are </a:t>
            </a:r>
            <a:r>
              <a:rPr lang="en-CA" sz="2400" b="1" dirty="0" smtClean="0">
                <a:latin typeface="Century Gothic" pitchFamily="34" charset="0"/>
                <a:ea typeface="Times New Roman" pitchFamily="18" charset="0"/>
                <a:cs typeface="Leelawadee" pitchFamily="34" charset="-34"/>
              </a:rPr>
              <a:t>dormant</a:t>
            </a:r>
            <a:r>
              <a:rPr lang="en-CA" sz="2400" dirty="0" smtClean="0">
                <a:latin typeface="Century Gothic" pitchFamily="34" charset="0"/>
                <a:ea typeface="Times New Roman" pitchFamily="18" charset="0"/>
                <a:cs typeface="Leelawadee" pitchFamily="34" charset="-34"/>
              </a:rPr>
              <a:t>. Being dormant is a bit like sleeping. </a:t>
            </a:r>
            <a:r>
              <a:rPr kumimoji="0" lang="en-CA" sz="2400" b="0" i="0" u="none" strike="noStrike" cap="none" normalizeH="0" baseline="0" dirty="0" smtClean="0">
                <a:ln>
                  <a:noFill/>
                </a:ln>
                <a:solidFill>
                  <a:schemeClr val="tx1"/>
                </a:solidFill>
                <a:effectLst/>
                <a:latin typeface="Century Gothic" pitchFamily="34" charset="0"/>
                <a:ea typeface="Times New Roman" pitchFamily="18" charset="0"/>
                <a:cs typeface="Leelawadee" pitchFamily="34" charset="-34"/>
              </a:rPr>
              <a:t>Some seeds can only stay asleep for a few years and then they will die</a:t>
            </a:r>
            <a:r>
              <a:rPr kumimoji="0" lang="en-CA" sz="2400" b="0" i="0" u="none" strike="noStrike" cap="none" normalizeH="0" dirty="0" smtClean="0">
                <a:ln>
                  <a:noFill/>
                </a:ln>
                <a:solidFill>
                  <a:schemeClr val="tx1"/>
                </a:solidFill>
                <a:effectLst/>
                <a:latin typeface="Century Gothic" pitchFamily="34" charset="0"/>
                <a:ea typeface="Times New Roman" pitchFamily="18" charset="0"/>
                <a:cs typeface="Leelawadee" pitchFamily="34" charset="-34"/>
              </a:rPr>
              <a:t> but</a:t>
            </a:r>
            <a:r>
              <a:rPr lang="en-CA" sz="2400" dirty="0" smtClean="0">
                <a:latin typeface="Century Gothic" pitchFamily="34" charset="0"/>
                <a:ea typeface="Times New Roman" pitchFamily="18" charset="0"/>
                <a:cs typeface="Leelawadee" pitchFamily="34" charset="-34"/>
              </a:rPr>
              <a:t> some have stayed asleep for thousands of years. </a:t>
            </a:r>
          </a:p>
          <a:p>
            <a:pPr marL="0" marR="0" lvl="0" indent="0" algn="l" defTabSz="914400" rtl="0" eaLnBrk="1" fontAlgn="t" latinLnBrk="0" hangingPunct="1">
              <a:lnSpc>
                <a:spcPct val="100000"/>
              </a:lnSpc>
              <a:spcBef>
                <a:spcPct val="0"/>
              </a:spcBef>
              <a:spcAft>
                <a:spcPct val="0"/>
              </a:spcAft>
              <a:buClrTx/>
              <a:buSzTx/>
              <a:buFontTx/>
              <a:buNone/>
              <a:tabLst/>
            </a:pPr>
            <a:endParaRPr lang="en-CA" sz="2400" dirty="0" smtClean="0">
              <a:latin typeface="Century Gothic" pitchFamily="34" charset="0"/>
              <a:ea typeface="Times New Roman" pitchFamily="18" charset="0"/>
              <a:cs typeface="Leelawadee" pitchFamily="34" charset="-34"/>
            </a:endParaRPr>
          </a:p>
        </p:txBody>
      </p:sp>
      <p:sp>
        <p:nvSpPr>
          <p:cNvPr id="7" name="Rectangle 1"/>
          <p:cNvSpPr>
            <a:spLocks noChangeArrowheads="1"/>
          </p:cNvSpPr>
          <p:nvPr/>
        </p:nvSpPr>
        <p:spPr bwMode="auto">
          <a:xfrm>
            <a:off x="0" y="127085"/>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lang="en-CA" sz="4000" b="1" dirty="0" smtClean="0">
                <a:solidFill>
                  <a:srgbClr val="7030A0"/>
                </a:solidFill>
                <a:latin typeface="Century Gothic" pitchFamily="34" charset="0"/>
                <a:ea typeface="Times New Roman" pitchFamily="18" charset="0"/>
                <a:cs typeface="Leelawadee" pitchFamily="34" charset="-34"/>
              </a:rPr>
              <a:t>Are seeds alive? </a:t>
            </a:r>
            <a:r>
              <a:rPr lang="en-CA" sz="4000" dirty="0" smtClean="0">
                <a:latin typeface="Century Gothic" pitchFamily="34" charset="0"/>
                <a:ea typeface="Times New Roman" pitchFamily="18" charset="0"/>
                <a:cs typeface="Leelawadee" pitchFamily="34" charset="-34"/>
              </a:rPr>
              <a:t> </a:t>
            </a:r>
          </a:p>
          <a:p>
            <a:pPr lvl="0" eaLnBrk="0" fontAlgn="base" hangingPunct="0">
              <a:spcBef>
                <a:spcPct val="0"/>
              </a:spcBef>
              <a:spcAft>
                <a:spcPct val="0"/>
              </a:spcAft>
            </a:pPr>
            <a:r>
              <a:rPr lang="en-CA" dirty="0" smtClean="0">
                <a:latin typeface="Century Gothic" pitchFamily="34" charset="0"/>
                <a:ea typeface="Times New Roman" pitchFamily="18" charset="0"/>
                <a:cs typeface="Leelawadee" pitchFamily="34" charset="-34"/>
              </a:rPr>
              <a:t> </a:t>
            </a:r>
            <a:endParaRPr kumimoji="0" lang="en-CA" b="0" i="0" u="none" strike="noStrike" cap="none" normalizeH="0" baseline="0" dirty="0" smtClean="0">
              <a:ln>
                <a:noFill/>
              </a:ln>
              <a:solidFill>
                <a:schemeClr val="tx1"/>
              </a:solidFill>
              <a:effectLst/>
              <a:latin typeface="Century Gothic" pitchFamily="34" charset="0"/>
              <a:cs typeface="Arial" pitchFamily="34" charset="0"/>
            </a:endParaRPr>
          </a:p>
        </p:txBody>
      </p:sp>
      <p:grpSp>
        <p:nvGrpSpPr>
          <p:cNvPr id="8" name="Group 7"/>
          <p:cNvGrpSpPr/>
          <p:nvPr/>
        </p:nvGrpSpPr>
        <p:grpSpPr>
          <a:xfrm>
            <a:off x="971600" y="3564182"/>
            <a:ext cx="8172400" cy="2871319"/>
            <a:chOff x="971600" y="3564182"/>
            <a:chExt cx="8172400" cy="2871319"/>
          </a:xfrm>
        </p:grpSpPr>
        <p:pic>
          <p:nvPicPr>
            <p:cNvPr id="55304" name="Picture 8" descr="Shhhhh-Hahaha-Nice.1357671098-van-michouvandonk"/>
            <p:cNvPicPr>
              <a:picLocks noChangeAspect="1" noChangeArrowheads="1"/>
            </p:cNvPicPr>
            <p:nvPr/>
          </p:nvPicPr>
          <p:blipFill>
            <a:blip r:embed="rId3" cstate="print"/>
            <a:srcRect/>
            <a:stretch>
              <a:fillRect/>
            </a:stretch>
          </p:blipFill>
          <p:spPr bwMode="auto">
            <a:xfrm>
              <a:off x="3419872" y="3573016"/>
              <a:ext cx="2324100" cy="2857500"/>
            </a:xfrm>
            <a:prstGeom prst="rect">
              <a:avLst/>
            </a:prstGeom>
            <a:noFill/>
            <a:ln w="38100">
              <a:solidFill>
                <a:schemeClr val="tx1"/>
              </a:solidFill>
            </a:ln>
          </p:spPr>
        </p:pic>
        <p:sp>
          <p:nvSpPr>
            <p:cNvPr id="18" name="Rectangle 1"/>
            <p:cNvSpPr>
              <a:spLocks noChangeArrowheads="1"/>
            </p:cNvSpPr>
            <p:nvPr/>
          </p:nvSpPr>
          <p:spPr bwMode="auto">
            <a:xfrm>
              <a:off x="5255568" y="4293096"/>
              <a:ext cx="3888432" cy="830997"/>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lang="en-CA" sz="2400" b="1" dirty="0" err="1" smtClean="0">
                  <a:latin typeface="Century Gothic" pitchFamily="34" charset="0"/>
                  <a:ea typeface="Times New Roman" pitchFamily="18" charset="0"/>
                  <a:cs typeface="Leelawadee" pitchFamily="34" charset="-34"/>
                </a:rPr>
                <a:t>Shhhhh</a:t>
              </a:r>
              <a:r>
                <a:rPr lang="en-CA" sz="2400" b="1" dirty="0" smtClean="0">
                  <a:latin typeface="Century Gothic" pitchFamily="34" charset="0"/>
                  <a:ea typeface="Times New Roman" pitchFamily="18" charset="0"/>
                  <a:cs typeface="Leelawadee" pitchFamily="34" charset="-34"/>
                </a:rPr>
                <a:t>! </a:t>
              </a:r>
            </a:p>
            <a:p>
              <a:pPr marL="0" marR="0" lvl="0" indent="0" algn="ctr" defTabSz="914400" rtl="0" eaLnBrk="1" fontAlgn="t" latinLnBrk="0" hangingPunct="1">
                <a:lnSpc>
                  <a:spcPct val="100000"/>
                </a:lnSpc>
                <a:spcBef>
                  <a:spcPct val="0"/>
                </a:spcBef>
                <a:spcAft>
                  <a:spcPct val="0"/>
                </a:spcAft>
                <a:buClrTx/>
                <a:buSzTx/>
                <a:buFontTx/>
                <a:buNone/>
                <a:tabLst/>
              </a:pPr>
              <a:r>
                <a:rPr lang="en-CA" sz="2400" b="1" dirty="0" smtClean="0">
                  <a:latin typeface="Century Gothic" pitchFamily="34" charset="0"/>
                  <a:ea typeface="Times New Roman" pitchFamily="18" charset="0"/>
                  <a:cs typeface="Leelawadee" pitchFamily="34" charset="-34"/>
                </a:rPr>
                <a:t>Seeds sleeping!</a:t>
              </a:r>
            </a:p>
          </p:txBody>
        </p:sp>
        <p:pic>
          <p:nvPicPr>
            <p:cNvPr id="19" name="Picture 2" descr="http://www.jungleseeds.co.uk/contents/media/beanblackturtle.jpg"/>
            <p:cNvPicPr>
              <a:picLocks noChangeAspect="1" noChangeArrowheads="1"/>
            </p:cNvPicPr>
            <p:nvPr/>
          </p:nvPicPr>
          <p:blipFill>
            <a:blip r:embed="rId4" cstate="print"/>
            <a:srcRect/>
            <a:stretch>
              <a:fillRect/>
            </a:stretch>
          </p:blipFill>
          <p:spPr bwMode="auto">
            <a:xfrm>
              <a:off x="971600" y="3564182"/>
              <a:ext cx="2088232" cy="2871319"/>
            </a:xfrm>
            <a:prstGeom prst="rect">
              <a:avLst/>
            </a:prstGeom>
            <a:noFill/>
            <a:ln w="38100">
              <a:solidFill>
                <a:schemeClr val="tx1"/>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80528" y="2276872"/>
            <a:ext cx="8963472" cy="4274255"/>
            <a:chOff x="180528" y="2276872"/>
            <a:chExt cx="8963472" cy="4274255"/>
          </a:xfrm>
        </p:grpSpPr>
        <p:pic>
          <p:nvPicPr>
            <p:cNvPr id="5" name="Picture 6" descr="baby-boy-lying"/>
            <p:cNvPicPr>
              <a:picLocks noChangeAspect="1" noChangeArrowheads="1"/>
            </p:cNvPicPr>
            <p:nvPr/>
          </p:nvPicPr>
          <p:blipFill>
            <a:blip r:embed="rId3" cstate="print"/>
            <a:srcRect/>
            <a:stretch>
              <a:fillRect/>
            </a:stretch>
          </p:blipFill>
          <p:spPr bwMode="auto">
            <a:xfrm>
              <a:off x="3258426" y="4869160"/>
              <a:ext cx="2609717" cy="1681967"/>
            </a:xfrm>
            <a:prstGeom prst="rect">
              <a:avLst/>
            </a:prstGeom>
            <a:noFill/>
          </p:spPr>
        </p:pic>
        <p:sp>
          <p:nvSpPr>
            <p:cNvPr id="6" name="TextBox 5"/>
            <p:cNvSpPr txBox="1"/>
            <p:nvPr/>
          </p:nvSpPr>
          <p:spPr>
            <a:xfrm>
              <a:off x="180528" y="2276872"/>
              <a:ext cx="8963472" cy="1200329"/>
            </a:xfrm>
            <a:prstGeom prst="rect">
              <a:avLst/>
            </a:prstGeom>
            <a:noFill/>
          </p:spPr>
          <p:txBody>
            <a:bodyPr wrap="square" rtlCol="0">
              <a:spAutoFit/>
            </a:bodyPr>
            <a:lstStyle/>
            <a:p>
              <a:r>
                <a:rPr lang="en-CA" sz="2400" dirty="0" smtClean="0">
                  <a:latin typeface="Century Gothic" pitchFamily="34" charset="0"/>
                </a:rPr>
                <a:t>A seed is like a baby waiting to be born. Imagine if all your parents had to do was plant you loosely in the soil, water you and expose you to sunlight to make you grow! </a:t>
              </a:r>
            </a:p>
          </p:txBody>
        </p:sp>
        <p:pic>
          <p:nvPicPr>
            <p:cNvPr id="7" name="Picture 2" descr="http://t3.gstatic.com/images?q=tbn:ANd9GcTAGoGxi1dwyLybE0lJuhIoWom1lXuY_tBX3FAgQSp1vPu7wkq_NQ">
              <a:hlinkClick r:id="rId4"/>
            </p:cNvPr>
            <p:cNvPicPr>
              <a:picLocks noChangeAspect="1" noChangeArrowheads="1"/>
            </p:cNvPicPr>
            <p:nvPr/>
          </p:nvPicPr>
          <p:blipFill>
            <a:blip r:embed="rId5" cstate="print"/>
            <a:srcRect/>
            <a:stretch>
              <a:fillRect/>
            </a:stretch>
          </p:blipFill>
          <p:spPr bwMode="auto">
            <a:xfrm>
              <a:off x="3851920" y="3645024"/>
              <a:ext cx="1656184" cy="1224136"/>
            </a:xfrm>
            <a:prstGeom prst="rect">
              <a:avLst/>
            </a:prstGeom>
            <a:noFill/>
          </p:spPr>
        </p:pic>
      </p:grpSp>
      <p:sp>
        <p:nvSpPr>
          <p:cNvPr id="8" name="Rectangle 1"/>
          <p:cNvSpPr>
            <a:spLocks noChangeArrowheads="1"/>
          </p:cNvSpPr>
          <p:nvPr/>
        </p:nvSpPr>
        <p:spPr bwMode="auto">
          <a:xfrm>
            <a:off x="0" y="23741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lang="en-CA" sz="3600" b="1" dirty="0" smtClean="0">
                <a:solidFill>
                  <a:srgbClr val="7030A0"/>
                </a:solidFill>
                <a:latin typeface="Century Gothic" pitchFamily="34" charset="0"/>
                <a:ea typeface="Times New Roman" pitchFamily="18" charset="0"/>
                <a:cs typeface="Leelawadee" pitchFamily="34" charset="-34"/>
              </a:rPr>
              <a:t>How do you wake a sleeping seed? </a:t>
            </a:r>
            <a:r>
              <a:rPr lang="en-CA" sz="3600" dirty="0" smtClean="0">
                <a:latin typeface="Century Gothic" pitchFamily="34" charset="0"/>
                <a:ea typeface="Times New Roman" pitchFamily="18" charset="0"/>
                <a:cs typeface="Leelawadee" pitchFamily="34" charset="-34"/>
              </a:rPr>
              <a:t> </a:t>
            </a:r>
          </a:p>
        </p:txBody>
      </p:sp>
      <p:sp>
        <p:nvSpPr>
          <p:cNvPr id="9" name="Rectangle 8"/>
          <p:cNvSpPr/>
          <p:nvPr/>
        </p:nvSpPr>
        <p:spPr>
          <a:xfrm>
            <a:off x="180528" y="1196752"/>
            <a:ext cx="8963472" cy="830997"/>
          </a:xfrm>
          <a:prstGeom prst="rect">
            <a:avLst/>
          </a:prstGeom>
        </p:spPr>
        <p:txBody>
          <a:bodyPr wrap="square">
            <a:spAutoFit/>
          </a:bodyPr>
          <a:lstStyle/>
          <a:p>
            <a:r>
              <a:rPr lang="en-CA" sz="2400" dirty="0" smtClean="0">
                <a:latin typeface="Century Gothic" pitchFamily="34" charset="0"/>
              </a:rPr>
              <a:t>You wake up a seed by letting it </a:t>
            </a:r>
            <a:r>
              <a:rPr lang="en-CA" sz="2400" b="1" dirty="0" smtClean="0">
                <a:latin typeface="Century Gothic" pitchFamily="34" charset="0"/>
              </a:rPr>
              <a:t>germinate</a:t>
            </a:r>
            <a:r>
              <a:rPr lang="en-CA" sz="2400" dirty="0" smtClean="0">
                <a:latin typeface="Century Gothic" pitchFamily="34" charset="0"/>
              </a:rPr>
              <a:t>.  Most sleeping seeds can be woken up with </a:t>
            </a:r>
            <a:r>
              <a:rPr lang="en-CA" sz="2400" b="1" dirty="0" smtClean="0">
                <a:latin typeface="Century Gothic" pitchFamily="34" charset="0"/>
              </a:rPr>
              <a:t>water, air, warmth and light.</a:t>
            </a:r>
            <a:endParaRPr lang="en-CA"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0" y="127085"/>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CA" sz="4000" b="1" dirty="0" smtClean="0">
                <a:solidFill>
                  <a:srgbClr val="7030A0"/>
                </a:solidFill>
                <a:latin typeface="Century Gothic" pitchFamily="34" charset="0"/>
              </a:rPr>
              <a:t>Why Should We Save Seeds?</a:t>
            </a:r>
          </a:p>
          <a:p>
            <a:pPr lvl="0" eaLnBrk="0" fontAlgn="base" hangingPunct="0">
              <a:spcBef>
                <a:spcPct val="0"/>
              </a:spcBef>
              <a:spcAft>
                <a:spcPct val="0"/>
              </a:spcAft>
            </a:pPr>
            <a:r>
              <a:rPr lang="en-CA" dirty="0" smtClean="0">
                <a:latin typeface="Century Gothic" pitchFamily="34" charset="0"/>
                <a:ea typeface="Times New Roman" pitchFamily="18" charset="0"/>
                <a:cs typeface="Leelawadee" pitchFamily="34" charset="-34"/>
              </a:rPr>
              <a:t> </a:t>
            </a:r>
            <a:endParaRPr kumimoji="0" lang="en-CA" b="0" i="0" u="none" strike="noStrike" cap="none" normalizeH="0" baseline="0" dirty="0" smtClean="0">
              <a:ln>
                <a:noFill/>
              </a:ln>
              <a:solidFill>
                <a:schemeClr val="tx1"/>
              </a:solidFill>
              <a:effectLst/>
              <a:latin typeface="Century Gothic" pitchFamily="34" charset="0"/>
              <a:cs typeface="Arial" pitchFamily="34" charset="0"/>
            </a:endParaRPr>
          </a:p>
        </p:txBody>
      </p:sp>
      <p:sp>
        <p:nvSpPr>
          <p:cNvPr id="10" name="Rectangle 1"/>
          <p:cNvSpPr>
            <a:spLocks noChangeArrowheads="1"/>
          </p:cNvSpPr>
          <p:nvPr/>
        </p:nvSpPr>
        <p:spPr bwMode="auto">
          <a:xfrm>
            <a:off x="323528" y="1124744"/>
            <a:ext cx="85689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lang="en-CA" sz="2400" dirty="0" smtClean="0">
                <a:latin typeface="Century Gothic" pitchFamily="34" charset="0"/>
                <a:ea typeface="Times New Roman" pitchFamily="18" charset="0"/>
                <a:cs typeface="Leelawadee" pitchFamily="34" charset="-34"/>
              </a:rPr>
              <a:t>Most seeds won’t stay alive for more than a few years so it’s important for us to </a:t>
            </a:r>
            <a:r>
              <a:rPr lang="en-CA" sz="2400" b="1" dirty="0" smtClean="0">
                <a:latin typeface="Century Gothic" pitchFamily="34" charset="0"/>
                <a:ea typeface="Times New Roman" pitchFamily="18" charset="0"/>
                <a:cs typeface="Leelawadee" pitchFamily="34" charset="-34"/>
              </a:rPr>
              <a:t>keep planting, collecting </a:t>
            </a:r>
            <a:r>
              <a:rPr lang="en-CA" sz="2400" dirty="0" smtClean="0">
                <a:latin typeface="Century Gothic" pitchFamily="34" charset="0"/>
                <a:ea typeface="Times New Roman" pitchFamily="18" charset="0"/>
                <a:cs typeface="Leelawadee" pitchFamily="34" charset="-34"/>
              </a:rPr>
              <a:t>and </a:t>
            </a:r>
            <a:r>
              <a:rPr lang="en-CA" sz="2400" b="1" dirty="0" smtClean="0">
                <a:latin typeface="Century Gothic" pitchFamily="34" charset="0"/>
                <a:ea typeface="Times New Roman" pitchFamily="18" charset="0"/>
                <a:cs typeface="Leelawadee" pitchFamily="34" charset="-34"/>
              </a:rPr>
              <a:t>saving the seeds </a:t>
            </a:r>
            <a:r>
              <a:rPr lang="en-CA" sz="2400" dirty="0" smtClean="0">
                <a:latin typeface="Century Gothic" pitchFamily="34" charset="0"/>
                <a:ea typeface="Times New Roman" pitchFamily="18" charset="0"/>
                <a:cs typeface="Leelawadee" pitchFamily="34" charset="-34"/>
              </a:rPr>
              <a:t>we need so that we always have a </a:t>
            </a:r>
            <a:r>
              <a:rPr lang="en-CA" sz="2400" b="1" dirty="0" smtClean="0">
                <a:latin typeface="Century Gothic" pitchFamily="34" charset="0"/>
                <a:ea typeface="Times New Roman" pitchFamily="18" charset="0"/>
                <a:cs typeface="Leelawadee" pitchFamily="34" charset="-34"/>
              </a:rPr>
              <a:t>fresh, healthy seed supply </a:t>
            </a:r>
            <a:r>
              <a:rPr lang="en-CA" sz="2400" dirty="0" smtClean="0">
                <a:latin typeface="Century Gothic" pitchFamily="34" charset="0"/>
                <a:ea typeface="Times New Roman" pitchFamily="18" charset="0"/>
                <a:cs typeface="Leelawadee" pitchFamily="34" charset="-34"/>
              </a:rPr>
              <a:t>ready for planting!</a:t>
            </a:r>
            <a:endParaRPr lang="en-CA" sz="2400" b="1" dirty="0" smtClean="0">
              <a:latin typeface="Century Gothic" pitchFamily="34" charset="0"/>
              <a:ea typeface="Times New Roman" pitchFamily="18" charset="0"/>
              <a:cs typeface="Leelawadee" pitchFamily="34" charset="-34"/>
            </a:endParaRPr>
          </a:p>
        </p:txBody>
      </p:sp>
      <p:grpSp>
        <p:nvGrpSpPr>
          <p:cNvPr id="14" name="Group 13"/>
          <p:cNvGrpSpPr/>
          <p:nvPr/>
        </p:nvGrpSpPr>
        <p:grpSpPr>
          <a:xfrm>
            <a:off x="323527" y="4005065"/>
            <a:ext cx="2866367" cy="2590546"/>
            <a:chOff x="323527" y="4005065"/>
            <a:chExt cx="2866367" cy="2590546"/>
          </a:xfrm>
        </p:grpSpPr>
        <p:sp>
          <p:nvSpPr>
            <p:cNvPr id="11" name="Rectangle 1"/>
            <p:cNvSpPr>
              <a:spLocks noChangeArrowheads="1"/>
            </p:cNvSpPr>
            <p:nvPr/>
          </p:nvSpPr>
          <p:spPr bwMode="auto">
            <a:xfrm>
              <a:off x="504056" y="5949280"/>
              <a:ext cx="2339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lang="en-CA" b="1" dirty="0" smtClean="0">
                  <a:latin typeface="Century Gothic" pitchFamily="34" charset="0"/>
                  <a:ea typeface="Times New Roman" pitchFamily="18" charset="0"/>
                  <a:cs typeface="Leelawadee" pitchFamily="34" charset="-34"/>
                </a:rPr>
                <a:t>   Bean </a:t>
              </a:r>
            </a:p>
            <a:p>
              <a:pPr marL="0" marR="0" lvl="0" indent="0" algn="ctr" defTabSz="914400" rtl="0" eaLnBrk="1" fontAlgn="t" latinLnBrk="0" hangingPunct="1">
                <a:lnSpc>
                  <a:spcPct val="100000"/>
                </a:lnSpc>
                <a:spcBef>
                  <a:spcPct val="0"/>
                </a:spcBef>
                <a:spcAft>
                  <a:spcPct val="0"/>
                </a:spcAft>
                <a:buClrTx/>
                <a:buSzTx/>
                <a:buFontTx/>
                <a:buNone/>
                <a:tabLst/>
              </a:pPr>
              <a:r>
                <a:rPr lang="en-CA" b="1" dirty="0" smtClean="0">
                  <a:latin typeface="Century Gothic" pitchFamily="34" charset="0"/>
                  <a:ea typeface="Times New Roman" pitchFamily="18" charset="0"/>
                  <a:cs typeface="Leelawadee" pitchFamily="34" charset="-34"/>
                </a:rPr>
                <a:t>3 years</a:t>
              </a:r>
            </a:p>
          </p:txBody>
        </p:sp>
        <p:pic>
          <p:nvPicPr>
            <p:cNvPr id="35850" name="Picture 10" descr="http://www.jungleseeds.co.uk/contents/media/peabean.jpg"/>
            <p:cNvPicPr>
              <a:picLocks noChangeAspect="1" noChangeArrowheads="1"/>
            </p:cNvPicPr>
            <p:nvPr/>
          </p:nvPicPr>
          <p:blipFill>
            <a:blip r:embed="rId3" cstate="print"/>
            <a:srcRect/>
            <a:stretch>
              <a:fillRect/>
            </a:stretch>
          </p:blipFill>
          <p:spPr bwMode="auto">
            <a:xfrm rot="5400000">
              <a:off x="879811" y="3448781"/>
              <a:ext cx="1753800" cy="2866367"/>
            </a:xfrm>
            <a:prstGeom prst="rect">
              <a:avLst/>
            </a:prstGeom>
            <a:noFill/>
            <a:ln w="50800">
              <a:solidFill>
                <a:srgbClr val="FF0000"/>
              </a:solidFill>
            </a:ln>
          </p:spPr>
        </p:pic>
      </p:grpSp>
      <p:grpSp>
        <p:nvGrpSpPr>
          <p:cNvPr id="15" name="Group 14"/>
          <p:cNvGrpSpPr/>
          <p:nvPr/>
        </p:nvGrpSpPr>
        <p:grpSpPr>
          <a:xfrm>
            <a:off x="3347864" y="4005064"/>
            <a:ext cx="2808312" cy="2623066"/>
            <a:chOff x="3347864" y="4005064"/>
            <a:chExt cx="2808312" cy="2623066"/>
          </a:xfrm>
        </p:grpSpPr>
        <p:pic>
          <p:nvPicPr>
            <p:cNvPr id="35844" name="Picture 4" descr="http://www.giantwatermelons.com/images/JumboBlackDiamondLG.jpg"/>
            <p:cNvPicPr>
              <a:picLocks noChangeAspect="1" noChangeArrowheads="1"/>
            </p:cNvPicPr>
            <p:nvPr/>
          </p:nvPicPr>
          <p:blipFill>
            <a:blip r:embed="rId4" cstate="print"/>
            <a:srcRect/>
            <a:stretch>
              <a:fillRect/>
            </a:stretch>
          </p:blipFill>
          <p:spPr bwMode="auto">
            <a:xfrm>
              <a:off x="3419873" y="4005064"/>
              <a:ext cx="2520280" cy="1728192"/>
            </a:xfrm>
            <a:prstGeom prst="rect">
              <a:avLst/>
            </a:prstGeom>
            <a:noFill/>
            <a:ln w="50800">
              <a:solidFill>
                <a:srgbClr val="002060"/>
              </a:solidFill>
            </a:ln>
          </p:spPr>
        </p:pic>
        <p:sp>
          <p:nvSpPr>
            <p:cNvPr id="9" name="Rectangle 1"/>
            <p:cNvSpPr>
              <a:spLocks noChangeArrowheads="1"/>
            </p:cNvSpPr>
            <p:nvPr/>
          </p:nvSpPr>
          <p:spPr bwMode="auto">
            <a:xfrm>
              <a:off x="3347864" y="5981799"/>
              <a:ext cx="28083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lang="en-CA" b="1" dirty="0" smtClean="0">
                  <a:latin typeface="Century Gothic" pitchFamily="34" charset="0"/>
                  <a:ea typeface="Times New Roman" pitchFamily="18" charset="0"/>
                  <a:cs typeface="Leelawadee" pitchFamily="34" charset="-34"/>
                </a:rPr>
                <a:t>Watermelon  </a:t>
              </a:r>
            </a:p>
            <a:p>
              <a:pPr marL="0" marR="0" lvl="0" indent="0" algn="ctr" defTabSz="914400" rtl="0" eaLnBrk="1" fontAlgn="t" latinLnBrk="0" hangingPunct="1">
                <a:lnSpc>
                  <a:spcPct val="100000"/>
                </a:lnSpc>
                <a:spcBef>
                  <a:spcPct val="0"/>
                </a:spcBef>
                <a:spcAft>
                  <a:spcPct val="0"/>
                </a:spcAft>
                <a:buClrTx/>
                <a:buSzTx/>
                <a:buFontTx/>
                <a:buNone/>
                <a:tabLst/>
              </a:pPr>
              <a:r>
                <a:rPr lang="en-CA" b="1" dirty="0" smtClean="0">
                  <a:latin typeface="Century Gothic" pitchFamily="34" charset="0"/>
                  <a:ea typeface="Times New Roman" pitchFamily="18" charset="0"/>
                  <a:cs typeface="Leelawadee" pitchFamily="34" charset="-34"/>
                </a:rPr>
                <a:t>4 years</a:t>
              </a:r>
            </a:p>
          </p:txBody>
        </p:sp>
      </p:grpSp>
      <p:grpSp>
        <p:nvGrpSpPr>
          <p:cNvPr id="16" name="Group 15"/>
          <p:cNvGrpSpPr/>
          <p:nvPr/>
        </p:nvGrpSpPr>
        <p:grpSpPr>
          <a:xfrm>
            <a:off x="6156176" y="4005064"/>
            <a:ext cx="2555776" cy="2631777"/>
            <a:chOff x="6156176" y="4005064"/>
            <a:chExt cx="2555776" cy="2631777"/>
          </a:xfrm>
        </p:grpSpPr>
        <p:pic>
          <p:nvPicPr>
            <p:cNvPr id="35846" name="Picture 6" descr="lettuce seeds">
              <a:hlinkClick r:id="rId5"/>
            </p:cNvPr>
            <p:cNvPicPr>
              <a:picLocks noChangeAspect="1" noChangeArrowheads="1"/>
            </p:cNvPicPr>
            <p:nvPr/>
          </p:nvPicPr>
          <p:blipFill>
            <a:blip r:embed="rId6" cstate="print"/>
            <a:srcRect/>
            <a:stretch>
              <a:fillRect/>
            </a:stretch>
          </p:blipFill>
          <p:spPr bwMode="auto">
            <a:xfrm>
              <a:off x="6156176" y="4005064"/>
              <a:ext cx="2555776" cy="1760734"/>
            </a:xfrm>
            <a:prstGeom prst="rect">
              <a:avLst/>
            </a:prstGeom>
            <a:noFill/>
            <a:ln w="50800">
              <a:solidFill>
                <a:srgbClr val="FFFF00"/>
              </a:solidFill>
            </a:ln>
          </p:spPr>
        </p:pic>
        <p:sp>
          <p:nvSpPr>
            <p:cNvPr id="12" name="Rectangle 1"/>
            <p:cNvSpPr>
              <a:spLocks noChangeArrowheads="1"/>
            </p:cNvSpPr>
            <p:nvPr/>
          </p:nvSpPr>
          <p:spPr bwMode="auto">
            <a:xfrm>
              <a:off x="6228184" y="5990510"/>
              <a:ext cx="2339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t" latinLnBrk="0" hangingPunct="1">
                <a:lnSpc>
                  <a:spcPct val="100000"/>
                </a:lnSpc>
                <a:spcBef>
                  <a:spcPct val="0"/>
                </a:spcBef>
                <a:spcAft>
                  <a:spcPct val="0"/>
                </a:spcAft>
                <a:buClrTx/>
                <a:buSzTx/>
                <a:buFontTx/>
                <a:buNone/>
                <a:tabLst/>
              </a:pPr>
              <a:r>
                <a:rPr lang="en-CA" b="1" dirty="0" smtClean="0">
                  <a:latin typeface="Century Gothic" pitchFamily="34" charset="0"/>
                  <a:ea typeface="Times New Roman" pitchFamily="18" charset="0"/>
                  <a:cs typeface="Leelawadee" pitchFamily="34" charset="-34"/>
                </a:rPr>
                <a:t>Lettuce</a:t>
              </a:r>
            </a:p>
            <a:p>
              <a:pPr marL="0" marR="0" lvl="0" indent="0" algn="ctr" defTabSz="914400" rtl="0" eaLnBrk="1" fontAlgn="t" latinLnBrk="0" hangingPunct="1">
                <a:lnSpc>
                  <a:spcPct val="100000"/>
                </a:lnSpc>
                <a:spcBef>
                  <a:spcPct val="0"/>
                </a:spcBef>
                <a:spcAft>
                  <a:spcPct val="0"/>
                </a:spcAft>
                <a:buClrTx/>
                <a:buSzTx/>
                <a:buFontTx/>
                <a:buNone/>
                <a:tabLst/>
              </a:pPr>
              <a:r>
                <a:rPr lang="en-CA" b="1" dirty="0" smtClean="0">
                  <a:latin typeface="Century Gothic" pitchFamily="34" charset="0"/>
                  <a:ea typeface="Times New Roman" pitchFamily="18" charset="0"/>
                  <a:cs typeface="Leelawadee" pitchFamily="34" charset="-34"/>
                </a:rPr>
                <a:t>6 years</a:t>
              </a:r>
            </a:p>
          </p:txBody>
        </p:sp>
      </p:grpSp>
      <p:sp>
        <p:nvSpPr>
          <p:cNvPr id="13" name="Rectangle 12"/>
          <p:cNvSpPr/>
          <p:nvPr/>
        </p:nvSpPr>
        <p:spPr>
          <a:xfrm>
            <a:off x="2123728" y="3284984"/>
            <a:ext cx="4902304" cy="461665"/>
          </a:xfrm>
          <a:prstGeom prst="rect">
            <a:avLst/>
          </a:prstGeom>
        </p:spPr>
        <p:txBody>
          <a:bodyPr wrap="none">
            <a:spAutoFit/>
          </a:bodyPr>
          <a:lstStyle/>
          <a:p>
            <a:r>
              <a:rPr lang="en-CA" sz="2400" dirty="0" smtClean="0">
                <a:latin typeface="Century Gothic" pitchFamily="34" charset="0"/>
                <a:ea typeface="Times New Roman" pitchFamily="18" charset="0"/>
                <a:cs typeface="Leelawadee" pitchFamily="34" charset="-34"/>
              </a:rPr>
              <a:t>Life expectancy of some seeds:</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707886"/>
          </a:xfrm>
          <a:prstGeom prst="rect">
            <a:avLst/>
          </a:prstGeom>
          <a:noFill/>
        </p:spPr>
        <p:txBody>
          <a:bodyPr wrap="square" rtlCol="0">
            <a:spAutoFit/>
          </a:bodyPr>
          <a:lstStyle/>
          <a:p>
            <a:pPr algn="ctr"/>
            <a:r>
              <a:rPr lang="en-CA" sz="4000" b="1" dirty="0" smtClean="0">
                <a:solidFill>
                  <a:srgbClr val="7030A0"/>
                </a:solidFill>
                <a:latin typeface="Century Gothic" pitchFamily="34" charset="0"/>
              </a:rPr>
              <a:t>Why else should we save seeds?</a:t>
            </a:r>
            <a:endParaRPr lang="en-CA" sz="4000" b="1" dirty="0">
              <a:solidFill>
                <a:srgbClr val="7030A0"/>
              </a:solidFill>
              <a:latin typeface="Century Gothic" pitchFamily="34" charset="0"/>
            </a:endParaRPr>
          </a:p>
        </p:txBody>
      </p:sp>
      <p:sp>
        <p:nvSpPr>
          <p:cNvPr id="5" name="TextBox 4"/>
          <p:cNvSpPr txBox="1"/>
          <p:nvPr/>
        </p:nvSpPr>
        <p:spPr>
          <a:xfrm>
            <a:off x="323528" y="1124744"/>
            <a:ext cx="8496944" cy="5632311"/>
          </a:xfrm>
          <a:prstGeom prst="rect">
            <a:avLst/>
          </a:prstGeom>
          <a:noFill/>
        </p:spPr>
        <p:txBody>
          <a:bodyPr wrap="square" rtlCol="0">
            <a:spAutoFit/>
          </a:bodyPr>
          <a:lstStyle/>
          <a:p>
            <a:r>
              <a:rPr lang="en-CA" sz="2400" b="1" dirty="0" smtClean="0">
                <a:latin typeface="Century Gothic" pitchFamily="34" charset="0"/>
              </a:rPr>
              <a:t> We save seeds......</a:t>
            </a:r>
          </a:p>
          <a:p>
            <a:endParaRPr lang="en-CA" sz="2400" dirty="0" smtClean="0">
              <a:latin typeface="Century Gothic" pitchFamily="34" charset="0"/>
            </a:endParaRPr>
          </a:p>
          <a:p>
            <a:pPr>
              <a:buFont typeface="Arial" pitchFamily="34" charset="0"/>
              <a:buChar char="•"/>
            </a:pPr>
            <a:r>
              <a:rPr lang="en-CA" sz="2400" dirty="0" smtClean="0">
                <a:latin typeface="Century Gothic" pitchFamily="34" charset="0"/>
              </a:rPr>
              <a:t> To save seeds from plants that grow well in our own garden so that they will grow the healthiest possible plants in the future</a:t>
            </a:r>
          </a:p>
          <a:p>
            <a:r>
              <a:rPr lang="en-CA" sz="2400" dirty="0" smtClean="0">
                <a:latin typeface="Century Gothic" pitchFamily="34" charset="0"/>
              </a:rPr>
              <a:t> </a:t>
            </a:r>
          </a:p>
          <a:p>
            <a:pPr>
              <a:buFont typeface="Arial" pitchFamily="34" charset="0"/>
              <a:buChar char="•"/>
            </a:pPr>
            <a:r>
              <a:rPr lang="en-CA" sz="2400" dirty="0" smtClean="0">
                <a:latin typeface="Century Gothic" pitchFamily="34" charset="0"/>
              </a:rPr>
              <a:t> To protect rare or endangered seed varieties that we love to grow but are hard to find</a:t>
            </a:r>
          </a:p>
          <a:p>
            <a:endParaRPr lang="en-CA" sz="2400" dirty="0" smtClean="0">
              <a:latin typeface="Century Gothic" pitchFamily="34" charset="0"/>
            </a:endParaRPr>
          </a:p>
          <a:p>
            <a:pPr>
              <a:buFont typeface="Arial" pitchFamily="34" charset="0"/>
              <a:buChar char="•"/>
            </a:pPr>
            <a:r>
              <a:rPr lang="en-CA" sz="2400" dirty="0" smtClean="0">
                <a:latin typeface="Century Gothic" pitchFamily="34" charset="0"/>
              </a:rPr>
              <a:t> Save money by not having to buy new seeds every year</a:t>
            </a:r>
          </a:p>
          <a:p>
            <a:pPr>
              <a:buFont typeface="Arial" pitchFamily="34" charset="0"/>
              <a:buChar char="•"/>
            </a:pPr>
            <a:endParaRPr lang="en-CA" sz="2400" dirty="0" smtClean="0">
              <a:latin typeface="Century Gothic" pitchFamily="34" charset="0"/>
            </a:endParaRPr>
          </a:p>
          <a:p>
            <a:pPr>
              <a:buFont typeface="Arial" pitchFamily="34" charset="0"/>
              <a:buChar char="•"/>
            </a:pPr>
            <a:r>
              <a:rPr lang="en-CA" sz="2400" dirty="0" smtClean="0">
                <a:latin typeface="Century Gothic" pitchFamily="34" charset="0"/>
              </a:rPr>
              <a:t> To have fun! Saving and collecting seeds lets us share different varieties with friends, classmates, families and other school gardens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9144000" cy="707886"/>
          </a:xfrm>
          <a:prstGeom prst="rect">
            <a:avLst/>
          </a:prstGeom>
          <a:noFill/>
        </p:spPr>
        <p:txBody>
          <a:bodyPr wrap="square" rtlCol="0">
            <a:spAutoFit/>
          </a:bodyPr>
          <a:lstStyle/>
          <a:p>
            <a:pPr algn="ctr"/>
            <a:r>
              <a:rPr lang="en-CA" sz="4000" b="1" dirty="0" smtClean="0">
                <a:solidFill>
                  <a:srgbClr val="7030A0"/>
                </a:solidFill>
                <a:latin typeface="Century Gothic" pitchFamily="34" charset="0"/>
              </a:rPr>
              <a:t>Where do people store their seeds?</a:t>
            </a:r>
            <a:endParaRPr lang="en-CA" sz="4000" b="1" dirty="0">
              <a:solidFill>
                <a:srgbClr val="7030A0"/>
              </a:solidFill>
              <a:latin typeface="Century Gothic" pitchFamily="34" charset="0"/>
            </a:endParaRPr>
          </a:p>
        </p:txBody>
      </p:sp>
      <p:sp>
        <p:nvSpPr>
          <p:cNvPr id="4" name="TextBox 3"/>
          <p:cNvSpPr txBox="1"/>
          <p:nvPr/>
        </p:nvSpPr>
        <p:spPr>
          <a:xfrm>
            <a:off x="251520" y="908720"/>
            <a:ext cx="8640960" cy="1938992"/>
          </a:xfrm>
          <a:prstGeom prst="rect">
            <a:avLst/>
          </a:prstGeom>
          <a:noFill/>
        </p:spPr>
        <p:txBody>
          <a:bodyPr wrap="square" rtlCol="0">
            <a:spAutoFit/>
          </a:bodyPr>
          <a:lstStyle/>
          <a:p>
            <a:r>
              <a:rPr lang="en-CA" sz="2400" dirty="0" smtClean="0">
                <a:latin typeface="Century Gothic" pitchFamily="34" charset="0"/>
              </a:rPr>
              <a:t>Around the world people store their seeds in a variety of different places. Seeds can be stored in envelopes, glass jars, pots, bags, baskets, drawers, you name it! To be saved properly though seeds must be kept </a:t>
            </a:r>
            <a:r>
              <a:rPr lang="en-CA" sz="2400" b="1" dirty="0" smtClean="0">
                <a:latin typeface="Century Gothic" pitchFamily="34" charset="0"/>
              </a:rPr>
              <a:t>cool, dry and dark.</a:t>
            </a:r>
            <a:endParaRPr lang="en-CA" sz="2400" b="1" dirty="0">
              <a:latin typeface="Century Gothic" pitchFamily="34" charset="0"/>
            </a:endParaRPr>
          </a:p>
        </p:txBody>
      </p:sp>
      <p:pic>
        <p:nvPicPr>
          <p:cNvPr id="10246" name="Picture 6" descr="https://c1.staticflickr.com/9/8150/7449026650_aca158c53c_z.jpg">
            <a:hlinkClick r:id="rId3"/>
          </p:cNvPr>
          <p:cNvPicPr>
            <a:picLocks noChangeAspect="1" noChangeArrowheads="1"/>
          </p:cNvPicPr>
          <p:nvPr/>
        </p:nvPicPr>
        <p:blipFill>
          <a:blip r:embed="rId4" cstate="print"/>
          <a:srcRect/>
          <a:stretch>
            <a:fillRect/>
          </a:stretch>
        </p:blipFill>
        <p:spPr bwMode="auto">
          <a:xfrm>
            <a:off x="34137" y="5261236"/>
            <a:ext cx="2521640" cy="1596763"/>
          </a:xfrm>
          <a:prstGeom prst="rect">
            <a:avLst/>
          </a:prstGeom>
          <a:noFill/>
          <a:ln w="38100">
            <a:solidFill>
              <a:schemeClr val="tx1"/>
            </a:solidFill>
          </a:ln>
        </p:spPr>
      </p:pic>
      <p:pic>
        <p:nvPicPr>
          <p:cNvPr id="10248" name="Picture 8" descr="http://www.permaculturenews.org/images/seedbank_plugin_01.jpg"/>
          <p:cNvPicPr>
            <a:picLocks noChangeAspect="1" noChangeArrowheads="1"/>
          </p:cNvPicPr>
          <p:nvPr/>
        </p:nvPicPr>
        <p:blipFill>
          <a:blip r:embed="rId5" cstate="print"/>
          <a:srcRect/>
          <a:stretch>
            <a:fillRect/>
          </a:stretch>
        </p:blipFill>
        <p:spPr bwMode="auto">
          <a:xfrm>
            <a:off x="6876257" y="5456964"/>
            <a:ext cx="2330230" cy="1412669"/>
          </a:xfrm>
          <a:prstGeom prst="rect">
            <a:avLst/>
          </a:prstGeom>
          <a:solidFill>
            <a:schemeClr val="accent1"/>
          </a:solidFill>
          <a:ln w="38100">
            <a:solidFill>
              <a:schemeClr val="tx1"/>
            </a:solidFill>
          </a:ln>
        </p:spPr>
      </p:pic>
      <p:pic>
        <p:nvPicPr>
          <p:cNvPr id="10250" name="Picture 10" descr="heirloom seed bank">
            <a:hlinkClick r:id="rId6"/>
          </p:cNvPr>
          <p:cNvPicPr>
            <a:picLocks noChangeAspect="1" noChangeArrowheads="1"/>
          </p:cNvPicPr>
          <p:nvPr/>
        </p:nvPicPr>
        <p:blipFill>
          <a:blip r:embed="rId7" cstate="print"/>
          <a:srcRect/>
          <a:stretch>
            <a:fillRect/>
          </a:stretch>
        </p:blipFill>
        <p:spPr bwMode="auto">
          <a:xfrm>
            <a:off x="0" y="2856368"/>
            <a:ext cx="1979712" cy="1337335"/>
          </a:xfrm>
          <a:prstGeom prst="rect">
            <a:avLst/>
          </a:prstGeom>
          <a:noFill/>
          <a:ln w="38100">
            <a:solidFill>
              <a:schemeClr val="tx1"/>
            </a:solidFill>
          </a:ln>
        </p:spPr>
      </p:pic>
      <p:pic>
        <p:nvPicPr>
          <p:cNvPr id="10256" name="Picture 16" descr="http://greenforks.com/asset/greenforks/2008/04/french-bean-climbing-canadian-03.JPG">
            <a:hlinkClick r:id="rId8"/>
          </p:cNvPr>
          <p:cNvPicPr>
            <a:picLocks noChangeAspect="1" noChangeArrowheads="1"/>
          </p:cNvPicPr>
          <p:nvPr/>
        </p:nvPicPr>
        <p:blipFill>
          <a:blip r:embed="rId9" cstate="print"/>
          <a:srcRect/>
          <a:stretch>
            <a:fillRect/>
          </a:stretch>
        </p:blipFill>
        <p:spPr bwMode="auto">
          <a:xfrm>
            <a:off x="0" y="4187342"/>
            <a:ext cx="1907704" cy="1081802"/>
          </a:xfrm>
          <a:prstGeom prst="rect">
            <a:avLst/>
          </a:prstGeom>
          <a:noFill/>
          <a:ln w="38100">
            <a:solidFill>
              <a:schemeClr val="tx1"/>
            </a:solidFill>
          </a:ln>
        </p:spPr>
      </p:pic>
      <p:pic>
        <p:nvPicPr>
          <p:cNvPr id="14" name="Content Placeholder 3" descr="India-by-KateGreen-Dec2007-052.jpg"/>
          <p:cNvPicPr>
            <a:picLocks noChangeAspect="1"/>
          </p:cNvPicPr>
          <p:nvPr/>
        </p:nvPicPr>
        <p:blipFill>
          <a:blip r:embed="rId10" cstate="print"/>
          <a:srcRect/>
          <a:stretch>
            <a:fillRect/>
          </a:stretch>
        </p:blipFill>
        <p:spPr>
          <a:xfrm>
            <a:off x="6948264" y="2852936"/>
            <a:ext cx="2195736" cy="2636912"/>
          </a:xfrm>
          <a:prstGeom prst="rect">
            <a:avLst/>
          </a:prstGeom>
          <a:ln w="38100">
            <a:solidFill>
              <a:schemeClr val="tx1"/>
            </a:solidFill>
          </a:ln>
        </p:spPr>
      </p:pic>
      <p:pic>
        <p:nvPicPr>
          <p:cNvPr id="26626" name="Picture 2" descr="two young kids sitting on the floor with some seeds.">
            <a:hlinkClick r:id="rId11"/>
          </p:cNvPr>
          <p:cNvPicPr>
            <a:picLocks noChangeAspect="1" noChangeArrowheads="1"/>
          </p:cNvPicPr>
          <p:nvPr/>
        </p:nvPicPr>
        <p:blipFill>
          <a:blip r:embed="rId12" cstate="print"/>
          <a:srcRect/>
          <a:stretch>
            <a:fillRect/>
          </a:stretch>
        </p:blipFill>
        <p:spPr bwMode="auto">
          <a:xfrm>
            <a:off x="1545981" y="2852936"/>
            <a:ext cx="3536620" cy="2448271"/>
          </a:xfrm>
          <a:prstGeom prst="rect">
            <a:avLst/>
          </a:prstGeom>
          <a:noFill/>
          <a:ln w="38100">
            <a:solidFill>
              <a:schemeClr val="tx1"/>
            </a:solidFill>
          </a:ln>
        </p:spPr>
      </p:pic>
      <p:pic>
        <p:nvPicPr>
          <p:cNvPr id="11" name="Picture 2" descr="Nepal - Seed Bank"/>
          <p:cNvPicPr>
            <a:picLocks noChangeAspect="1" noChangeArrowheads="1"/>
          </p:cNvPicPr>
          <p:nvPr/>
        </p:nvPicPr>
        <p:blipFill>
          <a:blip r:embed="rId13" cstate="print"/>
          <a:srcRect/>
          <a:stretch>
            <a:fillRect/>
          </a:stretch>
        </p:blipFill>
        <p:spPr bwMode="auto">
          <a:xfrm>
            <a:off x="4499992" y="2852936"/>
            <a:ext cx="2736304" cy="1760614"/>
          </a:xfrm>
          <a:prstGeom prst="rect">
            <a:avLst/>
          </a:prstGeom>
          <a:noFill/>
          <a:ln w="38100">
            <a:solidFill>
              <a:schemeClr val="tx1"/>
            </a:solidFill>
            <a:miter lim="800000"/>
            <a:headEnd/>
            <a:tailEnd/>
          </a:ln>
        </p:spPr>
      </p:pic>
      <p:pic>
        <p:nvPicPr>
          <p:cNvPr id="10244" name="Picture 4" descr="https://encrypted-tbn0.gstatic.com/images?q=tbn:ANd9GcSIc9By1Zj7k08qdwvh2NC6am7agmvMQHv0zWfyvHKVDH0fNT5R9w">
            <a:hlinkClick r:id="rId14"/>
          </p:cNvPr>
          <p:cNvPicPr>
            <a:picLocks noChangeAspect="1" noChangeArrowheads="1"/>
          </p:cNvPicPr>
          <p:nvPr/>
        </p:nvPicPr>
        <p:blipFill>
          <a:blip r:embed="rId15" cstate="print"/>
          <a:srcRect/>
          <a:stretch>
            <a:fillRect/>
          </a:stretch>
        </p:blipFill>
        <p:spPr bwMode="auto">
          <a:xfrm>
            <a:off x="4499992" y="4653137"/>
            <a:ext cx="2736304" cy="2204864"/>
          </a:xfrm>
          <a:prstGeom prst="rect">
            <a:avLst/>
          </a:prstGeom>
          <a:noFill/>
          <a:ln w="38100">
            <a:solidFill>
              <a:schemeClr val="tx1"/>
            </a:solidFill>
          </a:ln>
        </p:spPr>
      </p:pic>
      <p:pic>
        <p:nvPicPr>
          <p:cNvPr id="13" name="Picture 6"/>
          <p:cNvPicPr>
            <a:picLocks noChangeAspect="1" noChangeArrowheads="1"/>
          </p:cNvPicPr>
          <p:nvPr/>
        </p:nvPicPr>
        <p:blipFill>
          <a:blip r:embed="rId16" cstate="print"/>
          <a:srcRect/>
          <a:stretch>
            <a:fillRect/>
          </a:stretch>
        </p:blipFill>
        <p:spPr bwMode="auto">
          <a:xfrm>
            <a:off x="2123728" y="5301208"/>
            <a:ext cx="2376264" cy="1556792"/>
          </a:xfrm>
          <a:prstGeom prst="rect">
            <a:avLst/>
          </a:prstGeom>
          <a:noFill/>
          <a:ln w="38100">
            <a:solidFill>
              <a:schemeClr val="tx1"/>
            </a:solidFill>
            <a:round/>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769441"/>
          </a:xfrm>
          <a:prstGeom prst="rect">
            <a:avLst/>
          </a:prstGeom>
          <a:noFill/>
        </p:spPr>
        <p:txBody>
          <a:bodyPr wrap="square" rtlCol="0">
            <a:spAutoFit/>
          </a:bodyPr>
          <a:lstStyle/>
          <a:p>
            <a:pPr algn="ctr"/>
            <a:r>
              <a:rPr lang="en-CA" sz="4400" b="1" dirty="0" smtClean="0">
                <a:solidFill>
                  <a:srgbClr val="7030A0"/>
                </a:solidFill>
                <a:latin typeface="Century Gothic" pitchFamily="34" charset="0"/>
              </a:rPr>
              <a:t>What is a Seed Bank?</a:t>
            </a:r>
            <a:endParaRPr lang="en-CA" sz="4400" b="1" dirty="0">
              <a:solidFill>
                <a:srgbClr val="7030A0"/>
              </a:solidFill>
              <a:latin typeface="Century Gothic" pitchFamily="34" charset="0"/>
            </a:endParaRPr>
          </a:p>
        </p:txBody>
      </p:sp>
      <p:pic>
        <p:nvPicPr>
          <p:cNvPr id="21506" name="Picture 2" descr="File:Farmers State Bank Building.JPG">
            <a:hlinkClick r:id="rId3"/>
          </p:cNvPr>
          <p:cNvPicPr>
            <a:picLocks noChangeAspect="1" noChangeArrowheads="1"/>
          </p:cNvPicPr>
          <p:nvPr/>
        </p:nvPicPr>
        <p:blipFill>
          <a:blip r:embed="rId4" cstate="print"/>
          <a:srcRect/>
          <a:stretch>
            <a:fillRect/>
          </a:stretch>
        </p:blipFill>
        <p:spPr bwMode="auto">
          <a:xfrm>
            <a:off x="1691680" y="1196752"/>
            <a:ext cx="6048672" cy="3872133"/>
          </a:xfrm>
          <a:prstGeom prst="rect">
            <a:avLst/>
          </a:prstGeom>
          <a:noFill/>
          <a:ln w="25400">
            <a:solidFill>
              <a:schemeClr val="tx1"/>
            </a:solidFill>
          </a:ln>
        </p:spPr>
      </p:pic>
      <p:sp>
        <p:nvSpPr>
          <p:cNvPr id="7" name="TextBox 6"/>
          <p:cNvSpPr txBox="1"/>
          <p:nvPr/>
        </p:nvSpPr>
        <p:spPr>
          <a:xfrm>
            <a:off x="323528" y="5325015"/>
            <a:ext cx="8496944" cy="1200329"/>
          </a:xfrm>
          <a:prstGeom prst="rect">
            <a:avLst/>
          </a:prstGeom>
          <a:noFill/>
        </p:spPr>
        <p:txBody>
          <a:bodyPr wrap="square" rtlCol="0">
            <a:spAutoFit/>
          </a:bodyPr>
          <a:lstStyle/>
          <a:p>
            <a:r>
              <a:rPr lang="en-CA" sz="2400" dirty="0" smtClean="0">
                <a:latin typeface="Century Gothic" pitchFamily="34" charset="0"/>
              </a:rPr>
              <a:t>Banks are not just for money! People put their money in banks to keep it </a:t>
            </a:r>
            <a:r>
              <a:rPr lang="en-CA" sz="2400" b="1" dirty="0" smtClean="0">
                <a:latin typeface="Century Gothic" pitchFamily="34" charset="0"/>
              </a:rPr>
              <a:t>safe</a:t>
            </a:r>
            <a:r>
              <a:rPr lang="en-CA" sz="2400" dirty="0" smtClean="0">
                <a:latin typeface="Century Gothic" pitchFamily="34" charset="0"/>
              </a:rPr>
              <a:t>. People also keep seeds in seed banks to keep them </a:t>
            </a:r>
            <a:r>
              <a:rPr lang="en-CA" sz="2400" b="1" dirty="0" smtClean="0">
                <a:latin typeface="Century Gothic" pitchFamily="34" charset="0"/>
              </a:rPr>
              <a:t>safe</a:t>
            </a:r>
            <a:r>
              <a:rPr lang="en-CA" sz="2400" dirty="0" smtClean="0">
                <a:latin typeface="Century Gothic" pitchFamily="34" charset="0"/>
              </a:rPr>
              <a:t>!</a:t>
            </a:r>
            <a:endParaRPr lang="en-CA" sz="2400" dirty="0">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890</Words>
  <Application>Microsoft Office PowerPoint</Application>
  <PresentationFormat>On-screen Show (4:3)</PresentationFormat>
  <Paragraphs>125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dc:creator>
  <cp:lastModifiedBy>katie</cp:lastModifiedBy>
  <cp:revision>222</cp:revision>
  <dcterms:created xsi:type="dcterms:W3CDTF">2014-03-28T14:18:01Z</dcterms:created>
  <dcterms:modified xsi:type="dcterms:W3CDTF">2015-03-30T17:10:33Z</dcterms:modified>
</cp:coreProperties>
</file>